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310" r:id="rId4"/>
    <p:sldId id="304" r:id="rId5"/>
    <p:sldId id="311" r:id="rId6"/>
    <p:sldId id="259" r:id="rId7"/>
    <p:sldId id="318" r:id="rId8"/>
    <p:sldId id="312" r:id="rId9"/>
    <p:sldId id="309" r:id="rId10"/>
    <p:sldId id="313" r:id="rId11"/>
    <p:sldId id="314" r:id="rId12"/>
    <p:sldId id="319" r:id="rId13"/>
    <p:sldId id="315" r:id="rId14"/>
    <p:sldId id="316" r:id="rId15"/>
    <p:sldId id="317" r:id="rId16"/>
    <p:sldId id="302" r:id="rId17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DEDE"/>
    <a:srgbClr val="6DB979"/>
    <a:srgbClr val="CCE6D0"/>
    <a:srgbClr val="AAD6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70" autoAdjust="0"/>
    <p:restoredTop sz="94174" autoAdjust="0"/>
  </p:normalViewPr>
  <p:slideViewPr>
    <p:cSldViewPr>
      <p:cViewPr varScale="1">
        <p:scale>
          <a:sx n="117" d="100"/>
          <a:sy n="117" d="100"/>
        </p:scale>
        <p:origin x="120" y="1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A3A93-D81B-4B3D-B271-1655A61B9A8B}" type="datetimeFigureOut">
              <a:rPr lang="es-PE" smtClean="0"/>
              <a:t>12/03/2025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F13FCE-719E-4C0C-89A4-CFF1BA572CB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06136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F13FCE-719E-4C0C-89A4-CFF1BA572CB4}" type="slidenum">
              <a:rPr lang="es-PE" smtClean="0"/>
              <a:t>9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70359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F13FCE-719E-4C0C-89A4-CFF1BA572CB4}" type="slidenum">
              <a:rPr lang="es-PE" smtClean="0"/>
              <a:t>12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96717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F13FCE-719E-4C0C-89A4-CFF1BA572CB4}" type="slidenum">
              <a:rPr lang="es-PE" smtClean="0"/>
              <a:t>14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46697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F13FCE-719E-4C0C-89A4-CFF1BA572CB4}" type="slidenum">
              <a:rPr lang="es-PE" smtClean="0"/>
              <a:t>15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79986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 u="sng">
                <a:solidFill>
                  <a:srgbClr val="001F5F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 u="sng">
                <a:solidFill>
                  <a:srgbClr val="001F5F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 u="sng">
                <a:solidFill>
                  <a:srgbClr val="001F5F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 u="sng">
                <a:solidFill>
                  <a:srgbClr val="001F5F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ECEC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0418" y="755395"/>
            <a:ext cx="10887075" cy="10556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 u="sng">
                <a:solidFill>
                  <a:srgbClr val="001F5F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23569" y="2460498"/>
            <a:ext cx="9227185" cy="29857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7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mailto:digcespecialista17@minedu.gob.pe" TargetMode="External"/><Relationship Id="rId13" Type="http://schemas.openxmlformats.org/officeDocument/2006/relationships/image" Target="../media/image37.png"/><Relationship Id="rId3" Type="http://schemas.openxmlformats.org/officeDocument/2006/relationships/image" Target="../media/image7.png"/><Relationship Id="rId7" Type="http://schemas.openxmlformats.org/officeDocument/2006/relationships/image" Target="../media/image36.png"/><Relationship Id="rId12" Type="http://schemas.openxmlformats.org/officeDocument/2006/relationships/hyperlink" Target="https://bit.ly/4bGw6K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hyperlink" Target="https://bit.ly/4iBP7A6" TargetMode="External"/><Relationship Id="rId5" Type="http://schemas.openxmlformats.org/officeDocument/2006/relationships/image" Target="../media/image9.png"/><Relationship Id="rId10" Type="http://schemas.openxmlformats.org/officeDocument/2006/relationships/hyperlink" Target="mailto:evaluaciondisertpa19@minedu.gob.pe" TargetMode="External"/><Relationship Id="rId4" Type="http://schemas.openxmlformats.org/officeDocument/2006/relationships/image" Target="../media/image8.png"/><Relationship Id="rId9" Type="http://schemas.openxmlformats.org/officeDocument/2006/relationships/hyperlink" Target="mailto:especialista_pa@minedu.gob.pe" TargetMode="External"/><Relationship Id="rId14" Type="http://schemas.openxmlformats.org/officeDocument/2006/relationships/hyperlink" Target="https://mineduperu-my.sharepoint.com/:f:/g/personal/digcespecialista17_minedu_gob_pe/EuTEUek0VVFLieowmq45BXMBcjQLBfG8XJlGq8b23v7NZg?e=VVZWAA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svg"/><Relationship Id="rId18" Type="http://schemas.openxmlformats.org/officeDocument/2006/relationships/image" Target="../media/image22.png"/><Relationship Id="rId3" Type="http://schemas.openxmlformats.org/officeDocument/2006/relationships/image" Target="../media/image8.png"/><Relationship Id="rId21" Type="http://schemas.openxmlformats.org/officeDocument/2006/relationships/image" Target="../media/image25.svg"/><Relationship Id="rId7" Type="http://schemas.openxmlformats.org/officeDocument/2006/relationships/image" Target="../media/image11.svg"/><Relationship Id="rId12" Type="http://schemas.openxmlformats.org/officeDocument/2006/relationships/image" Target="../media/image16.png"/><Relationship Id="rId17" Type="http://schemas.openxmlformats.org/officeDocument/2006/relationships/image" Target="../media/image21.svg"/><Relationship Id="rId2" Type="http://schemas.openxmlformats.org/officeDocument/2006/relationships/image" Target="../media/image7.png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svg"/><Relationship Id="rId5" Type="http://schemas.openxmlformats.org/officeDocument/2006/relationships/hyperlink" Target="https://mineduperu-my.sharepoint.com/:b:/g/personal/digcespecialista17_minedu_gob_pe/EVEaAZIjdiJIswyBIeXW85IBB2_V9kQJ5ZhWDHEFKBC1gw?e=F9OV6q" TargetMode="External"/><Relationship Id="rId15" Type="http://schemas.openxmlformats.org/officeDocument/2006/relationships/image" Target="../media/image19.svg"/><Relationship Id="rId10" Type="http://schemas.openxmlformats.org/officeDocument/2006/relationships/image" Target="../media/image14.png"/><Relationship Id="rId19" Type="http://schemas.openxmlformats.org/officeDocument/2006/relationships/image" Target="../media/image23.svg"/><Relationship Id="rId4" Type="http://schemas.openxmlformats.org/officeDocument/2006/relationships/image" Target="../media/image9.png"/><Relationship Id="rId9" Type="http://schemas.openxmlformats.org/officeDocument/2006/relationships/image" Target="../media/image13.svg"/><Relationship Id="rId1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hyperlink" Target="https://cdn.www.gob.pe/uploads/document/file/104962/_005_-_11-10-2012_04_40_14_-DS-005-2011-ED.pdf?v=1586905218#page=6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dn.www.gob.pe/uploads/document/file/104962/_005_-_11-10-2012_04_40_14_-DS-005-2011-ED.pdf?v=1586905218#page=5" TargetMode="External"/><Relationship Id="rId5" Type="http://schemas.openxmlformats.org/officeDocument/2006/relationships/hyperlink" Target="https://cdn.www.gob.pe/uploads/document/file/104962/_005_-_11-10-2012_04_40_14_-DS-005-2011-ED.pdf?v=1586905218#page=7" TargetMode="Externa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cdn.www.gob.pe/uploads/document/file/104962/_005_-_11-10-2012_04_40_14_-DS-005-2011-ED.pdf?v=1586905218#page=11" TargetMode="External"/><Relationship Id="rId3" Type="http://schemas.openxmlformats.org/officeDocument/2006/relationships/image" Target="../media/image7.png"/><Relationship Id="rId7" Type="http://schemas.openxmlformats.org/officeDocument/2006/relationships/hyperlink" Target="https://cdn.www.gob.pe/uploads/document/file/104962/_005_-_11-10-2012_04_40_14_-DS-005-2011-ED.pdf?v=1586905218#page=2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hyperlink" Target="https://cdn.www.gob.pe/uploads/document/file/104962/_005_-_11-10-2012_04_40_14_-DS-005-2011-ED.pdf?v=1586905218#page=9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7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854342"/>
            <a:ext cx="12192000" cy="609854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00200" y="2299605"/>
            <a:ext cx="9175115" cy="17370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buSzPts val="3400"/>
            </a:pPr>
            <a:r>
              <a:rPr lang="en-US" sz="2800" b="1" u="none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  <a:sym typeface="Roboto Black"/>
              </a:rPr>
              <a:t>PROCESO DE RACIONALIZACIÓN DE PLAZAS DE PERSONAL ADMINISTRATIVO EN LAS INSTITUCIONES EDUCATIVAS PÚBLICAS DE EDUCACIÓN BÁSICA Y TÉCNICO PRODUCTIVA – 2025</a:t>
            </a:r>
            <a:endParaRPr sz="2800" b="1" u="none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" name="object 5"/>
          <p:cNvSpPr/>
          <p:nvPr/>
        </p:nvSpPr>
        <p:spPr>
          <a:xfrm flipV="1">
            <a:off x="3070543" y="4046330"/>
            <a:ext cx="6553200" cy="76200"/>
          </a:xfrm>
          <a:custGeom>
            <a:avLst/>
            <a:gdLst/>
            <a:ahLst/>
            <a:cxnLst/>
            <a:rect l="l" t="t" r="r" b="b"/>
            <a:pathLst>
              <a:path w="4610734">
                <a:moveTo>
                  <a:pt x="0" y="0"/>
                </a:moveTo>
                <a:lnTo>
                  <a:pt x="4610735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033255" y="221882"/>
            <a:ext cx="2430779" cy="586740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61339" y="176162"/>
            <a:ext cx="2610612" cy="67818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441314" y="121283"/>
            <a:ext cx="1322112" cy="788685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5519735" y="6003658"/>
            <a:ext cx="9861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85" dirty="0">
                <a:solidFill>
                  <a:srgbClr val="FFFFFF"/>
                </a:solidFill>
                <a:latin typeface="Lucida Sans Unicode"/>
                <a:cs typeface="Lucida Sans Unicode"/>
              </a:rPr>
              <a:t>202</a:t>
            </a:r>
            <a:r>
              <a:rPr lang="es-PE" sz="2800" spc="85" dirty="0">
                <a:solidFill>
                  <a:srgbClr val="FFFFFF"/>
                </a:solidFill>
                <a:latin typeface="Lucida Sans Unicode"/>
                <a:cs typeface="Lucida Sans Unicode"/>
              </a:rPr>
              <a:t>5</a:t>
            </a:r>
            <a:endParaRPr sz="2800" dirty="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14991" y="4470795"/>
            <a:ext cx="5795645" cy="478977"/>
          </a:xfrm>
          <a:prstGeom prst="rect">
            <a:avLst/>
          </a:prstGeom>
        </p:spPr>
        <p:txBody>
          <a:bodyPr vert="horz" wrap="square" lIns="0" tIns="200025" rIns="0" bIns="0" rtlCol="0">
            <a:spAutoFit/>
          </a:bodyPr>
          <a:lstStyle/>
          <a:p>
            <a:pPr marR="191135" algn="ctr">
              <a:lnSpc>
                <a:spcPct val="100000"/>
              </a:lnSpc>
              <a:spcBef>
                <a:spcPts val="1110"/>
              </a:spcBef>
            </a:pPr>
            <a:r>
              <a:rPr lang="es-ES" sz="1800" b="1" dirty="0">
                <a:solidFill>
                  <a:schemeClr val="bg1"/>
                </a:solidFill>
                <a:ea typeface="Roboto Black"/>
                <a:cs typeface="Roboto Black"/>
                <a:sym typeface="Roboto Black"/>
              </a:rPr>
              <a:t>DECRETO SUPREMO N.°005-2011-ED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object 8"/>
          <p:cNvGrpSpPr/>
          <p:nvPr/>
        </p:nvGrpSpPr>
        <p:grpSpPr>
          <a:xfrm>
            <a:off x="0" y="0"/>
            <a:ext cx="12192000" cy="830580"/>
            <a:chOff x="0" y="0"/>
            <a:chExt cx="12192000" cy="830580"/>
          </a:xfrm>
        </p:grpSpPr>
        <p:sp>
          <p:nvSpPr>
            <p:cNvPr id="9" name="object 9"/>
            <p:cNvSpPr/>
            <p:nvPr/>
          </p:nvSpPr>
          <p:spPr>
            <a:xfrm>
              <a:off x="0" y="0"/>
              <a:ext cx="12192000" cy="830580"/>
            </a:xfrm>
            <a:custGeom>
              <a:avLst/>
              <a:gdLst/>
              <a:ahLst/>
              <a:cxnLst/>
              <a:rect l="l" t="t" r="r" b="b"/>
              <a:pathLst>
                <a:path w="12192000" h="830580">
                  <a:moveTo>
                    <a:pt x="12192000" y="0"/>
                  </a:moveTo>
                  <a:lnTo>
                    <a:pt x="0" y="0"/>
                  </a:lnTo>
                  <a:lnTo>
                    <a:pt x="0" y="692150"/>
                  </a:lnTo>
                  <a:lnTo>
                    <a:pt x="7057" y="735905"/>
                  </a:lnTo>
                  <a:lnTo>
                    <a:pt x="26708" y="773905"/>
                  </a:lnTo>
                  <a:lnTo>
                    <a:pt x="56674" y="803871"/>
                  </a:lnTo>
                  <a:lnTo>
                    <a:pt x="94675" y="823522"/>
                  </a:lnTo>
                  <a:lnTo>
                    <a:pt x="138430" y="830579"/>
                  </a:lnTo>
                  <a:lnTo>
                    <a:pt x="12053570" y="830579"/>
                  </a:lnTo>
                  <a:lnTo>
                    <a:pt x="12097325" y="823522"/>
                  </a:lnTo>
                  <a:lnTo>
                    <a:pt x="12135326" y="803871"/>
                  </a:lnTo>
                  <a:lnTo>
                    <a:pt x="12165292" y="773905"/>
                  </a:lnTo>
                  <a:lnTo>
                    <a:pt x="12184943" y="735905"/>
                  </a:lnTo>
                  <a:lnTo>
                    <a:pt x="12192000" y="69215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72083" y="199644"/>
              <a:ext cx="1982724" cy="429767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06000" y="216408"/>
              <a:ext cx="1778507" cy="429768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808090" y="91567"/>
              <a:ext cx="1127535" cy="590295"/>
            </a:xfrm>
            <a:prstGeom prst="rect">
              <a:avLst/>
            </a:prstGeom>
          </p:spPr>
        </p:pic>
      </p:grpSp>
      <p:sp>
        <p:nvSpPr>
          <p:cNvPr id="20" name="Google Shape;78;g1dd735fff98_1_0">
            <a:extLst>
              <a:ext uri="{FF2B5EF4-FFF2-40B4-BE49-F238E27FC236}">
                <a16:creationId xmlns:a16="http://schemas.microsoft.com/office/drawing/2014/main" id="{B838506F-75A0-4E7C-82CC-CA5D2B5774AE}"/>
              </a:ext>
            </a:extLst>
          </p:cNvPr>
          <p:cNvSpPr/>
          <p:nvPr/>
        </p:nvSpPr>
        <p:spPr>
          <a:xfrm>
            <a:off x="1096796" y="1738756"/>
            <a:ext cx="3660171" cy="36749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s-ES" sz="1400" b="1" kern="12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Trabajador de Servicio (Limpieza)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Poppins" panose="00000500000000000000" pitchFamily="2" charset="0"/>
              <a:cs typeface="Poppins" panose="00000500000000000000" pitchFamily="2" charset="0"/>
              <a:sym typeface="Arial"/>
            </a:endParaRPr>
          </a:p>
        </p:txBody>
      </p:sp>
      <p:graphicFrame>
        <p:nvGraphicFramePr>
          <p:cNvPr id="21" name="Tabla 20">
            <a:extLst>
              <a:ext uri="{FF2B5EF4-FFF2-40B4-BE49-F238E27FC236}">
                <a16:creationId xmlns:a16="http://schemas.microsoft.com/office/drawing/2014/main" id="{2C05C7CF-BB35-4F66-B83E-9603BF3337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189722"/>
              </p:ext>
            </p:extLst>
          </p:nvPr>
        </p:nvGraphicFramePr>
        <p:xfrm>
          <a:off x="2362200" y="2286000"/>
          <a:ext cx="8686800" cy="920220"/>
        </p:xfrm>
        <a:graphic>
          <a:graphicData uri="http://schemas.openxmlformats.org/drawingml/2006/table">
            <a:tbl>
              <a:tblPr firstRow="1" bandRow="1"/>
              <a:tblGrid>
                <a:gridCol w="914400">
                  <a:extLst>
                    <a:ext uri="{9D8B030D-6E8A-4147-A177-3AD203B41FA5}">
                      <a16:colId xmlns:a16="http://schemas.microsoft.com/office/drawing/2014/main" val="1800788274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707751948"/>
                    </a:ext>
                  </a:extLst>
                </a:gridCol>
                <a:gridCol w="4389120">
                  <a:extLst>
                    <a:ext uri="{9D8B030D-6E8A-4147-A177-3AD203B41FA5}">
                      <a16:colId xmlns:a16="http://schemas.microsoft.com/office/drawing/2014/main" val="18167466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76719739"/>
                    </a:ext>
                  </a:extLst>
                </a:gridCol>
              </a:tblGrid>
              <a:tr h="463020"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Tipo de IE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Característica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lvl="0" indent="0" algn="ctr">
                        <a:buNone/>
                      </a:pPr>
                      <a:r>
                        <a:rPr lang="es-ES" sz="120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Criterio de Asignación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s-ES" sz="120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Límite de Asignación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8283359"/>
                  </a:ext>
                </a:extLst>
              </a:tr>
              <a:tr h="36763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EBR, EBA, EBE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>
                        <a:buNone/>
                      </a:pPr>
                      <a:r>
                        <a:rPr lang="es-ES" sz="1200" b="0" i="0" u="none" strike="noStrike" noProof="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II. EE. con 8 aulas</a:t>
                      </a:r>
                      <a:endParaRPr lang="es-ES" sz="1200" dirty="0">
                        <a:solidFill>
                          <a:srgbClr val="002060"/>
                        </a:solidFill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71450" lvl="0" indent="-171450" algn="just">
                        <a:buFont typeface="Arial"/>
                        <a:buChar char="•"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01 </a:t>
                      </a:r>
                      <a:r>
                        <a:rPr lang="es-ES" sz="1200" b="0" i="0" u="none" strike="noStrike" noProof="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Trabajador de servicio para funciones de limpieza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-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447188"/>
                  </a:ext>
                </a:extLst>
              </a:tr>
            </a:tbl>
          </a:graphicData>
        </a:graphic>
      </p:graphicFrame>
      <p:pic>
        <p:nvPicPr>
          <p:cNvPr id="23" name="Imagen 22" descr="Icono&#10;&#10;Descripción generada automáticamente">
            <a:extLst>
              <a:ext uri="{FF2B5EF4-FFF2-40B4-BE49-F238E27FC236}">
                <a16:creationId xmlns:a16="http://schemas.microsoft.com/office/drawing/2014/main" id="{0413C987-9691-4490-9412-D160DF7ECE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8865" y="2367320"/>
            <a:ext cx="914735" cy="904041"/>
          </a:xfrm>
          <a:prstGeom prst="rect">
            <a:avLst/>
          </a:prstGeom>
        </p:spPr>
      </p:pic>
      <p:graphicFrame>
        <p:nvGraphicFramePr>
          <p:cNvPr id="33" name="Tabla 32">
            <a:extLst>
              <a:ext uri="{FF2B5EF4-FFF2-40B4-BE49-F238E27FC236}">
                <a16:creationId xmlns:a16="http://schemas.microsoft.com/office/drawing/2014/main" id="{BF82EA0D-7C8E-41CB-90A7-C5BEE0C435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305875"/>
              </p:ext>
            </p:extLst>
          </p:nvPr>
        </p:nvGraphicFramePr>
        <p:xfrm>
          <a:off x="2362188" y="4344920"/>
          <a:ext cx="8686800" cy="2011680"/>
        </p:xfrm>
        <a:graphic>
          <a:graphicData uri="http://schemas.openxmlformats.org/drawingml/2006/table">
            <a:tbl>
              <a:tblPr firstRow="1" bandRow="1"/>
              <a:tblGrid>
                <a:gridCol w="914400">
                  <a:extLst>
                    <a:ext uri="{9D8B030D-6E8A-4147-A177-3AD203B41FA5}">
                      <a16:colId xmlns:a16="http://schemas.microsoft.com/office/drawing/2014/main" val="180078827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707751948"/>
                    </a:ext>
                  </a:extLst>
                </a:gridCol>
                <a:gridCol w="3931920">
                  <a:extLst>
                    <a:ext uri="{9D8B030D-6E8A-4147-A177-3AD203B41FA5}">
                      <a16:colId xmlns:a16="http://schemas.microsoft.com/office/drawing/2014/main" val="18167466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76719739"/>
                    </a:ext>
                  </a:extLst>
                </a:gridCol>
              </a:tblGrid>
              <a:tr h="274320"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s-ES" sz="120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Tipo de IE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s-ES" sz="120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Característica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lvl="0" indent="0" algn="ctr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Criterio de Asignación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Límite de Asignación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8283359"/>
                  </a:ext>
                </a:extLst>
              </a:tr>
              <a:tr h="36763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EBR, EBA y EBE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28600" lvl="0" indent="-228600" algn="just">
                        <a:buClr>
                          <a:srgbClr val="000000"/>
                        </a:buClr>
                        <a:buAutoNum type="alphaUcPeriod"/>
                      </a:pPr>
                      <a:r>
                        <a:rPr lang="es-ES" sz="1200" b="0" i="0" u="none" strike="noStrike" noProof="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Atienden 3 turnos.</a:t>
                      </a:r>
                    </a:p>
                    <a:p>
                      <a:pPr marL="228600" lvl="0" indent="-228600" algn="just">
                        <a:buClr>
                          <a:srgbClr val="000000"/>
                        </a:buClr>
                        <a:buAutoNum type="alphaUcPeriod"/>
                      </a:pPr>
                      <a:endParaRPr lang="en-US" sz="1200" b="0" i="0" u="none" strike="noStrike" noProof="0" dirty="0">
                        <a:solidFill>
                          <a:srgbClr val="002060"/>
                        </a:solidFill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  <a:p>
                      <a:pPr marL="228600" lvl="0" indent="-228600" algn="just">
                        <a:buClr>
                          <a:srgbClr val="000000"/>
                        </a:buClr>
                        <a:buAutoNum type="alphaUcPeriod"/>
                      </a:pPr>
                      <a:r>
                        <a:rPr lang="es-ES" sz="1200" b="0" i="0" u="none" strike="noStrike" noProof="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Atienden 2 turnos y cuentan con menos de 8 secciones.</a:t>
                      </a:r>
                    </a:p>
                    <a:p>
                      <a:pPr marL="228600" lvl="0" indent="-228600" algn="just">
                        <a:buClr>
                          <a:srgbClr val="000000"/>
                        </a:buClr>
                        <a:buAutoNum type="alphaUcPeriod"/>
                      </a:pPr>
                      <a:r>
                        <a:rPr lang="es-ES" sz="1200" b="0" i="0" u="none" strike="noStrike" noProof="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Atienden 2 turnos y cuentan con 9 a 15 secciones.</a:t>
                      </a:r>
                      <a:endParaRPr lang="en-US" sz="1200" b="0" i="0" u="none" strike="noStrike" noProof="0" dirty="0">
                        <a:solidFill>
                          <a:srgbClr val="002060"/>
                        </a:solidFill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  <a:p>
                      <a:pPr marL="228600" lvl="0" indent="-228600" algn="just">
                        <a:buClr>
                          <a:srgbClr val="000000"/>
                        </a:buClr>
                        <a:buAutoNum type="alphaUcPeriod"/>
                      </a:pPr>
                      <a:r>
                        <a:rPr lang="es-ES" sz="1200" b="0" i="0" u="none" strike="noStrike" noProof="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Atienden 2 turnos y cuentan con más de 16 secciones.</a:t>
                      </a:r>
                      <a:endParaRPr lang="es-ES" sz="1200" dirty="0">
                        <a:solidFill>
                          <a:srgbClr val="002060"/>
                        </a:solidFill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71450" lvl="0" indent="-17145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AutoNum type="alphaUcPeriod"/>
                      </a:pPr>
                      <a:r>
                        <a:rPr lang="es-ES" sz="1200" b="0" i="0" u="none" strike="noStrike" noProof="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03 Trabajadores de servicio para funciones de portería y guardianía.</a:t>
                      </a:r>
                    </a:p>
                    <a:p>
                      <a:pPr marL="171450" lvl="0" indent="-17145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AutoNum type="alphaUcPeriod"/>
                      </a:pPr>
                      <a:r>
                        <a:rPr lang="es-ES" sz="1200" b="0" i="0" u="none" strike="noStrike" noProof="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01 Trabajador de servicio para funciones de portería y guardianía.</a:t>
                      </a:r>
                    </a:p>
                    <a:p>
                      <a:pPr marL="171450" lvl="0" indent="-171450" algn="just">
                        <a:buClr>
                          <a:srgbClr val="000000"/>
                        </a:buClr>
                        <a:buAutoNum type="alphaUcPeriod"/>
                      </a:pPr>
                      <a:r>
                        <a:rPr lang="es-ES" sz="1200" b="0" i="0" u="none" strike="noStrike" noProof="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02 Trabajadores de servicio para funciones de portería y guardianía</a:t>
                      </a:r>
                    </a:p>
                    <a:p>
                      <a:pPr marL="171450" lvl="0" indent="-171450" algn="just">
                        <a:buClr>
                          <a:srgbClr val="000000"/>
                        </a:buClr>
                        <a:buAutoNum type="alphaUcPeriod"/>
                      </a:pPr>
                      <a:r>
                        <a:rPr lang="es-ES" sz="1200" b="0" i="0" u="none" strike="noStrike" noProof="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03 Trabajadores de servicio para funciones de portería y guardianía</a:t>
                      </a:r>
                      <a:endParaRPr lang="es-ES" sz="1200" dirty="0">
                        <a:solidFill>
                          <a:srgbClr val="002060"/>
                        </a:solidFill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Máximo 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447188"/>
                  </a:ext>
                </a:extLst>
              </a:tr>
            </a:tbl>
          </a:graphicData>
        </a:graphic>
      </p:graphicFrame>
      <p:sp>
        <p:nvSpPr>
          <p:cNvPr id="34" name="Google Shape;78;g1dd735fff98_1_0">
            <a:extLst>
              <a:ext uri="{FF2B5EF4-FFF2-40B4-BE49-F238E27FC236}">
                <a16:creationId xmlns:a16="http://schemas.microsoft.com/office/drawing/2014/main" id="{FB60DF98-3943-43A2-9ED3-A3685F45EC68}"/>
              </a:ext>
            </a:extLst>
          </p:cNvPr>
          <p:cNvSpPr/>
          <p:nvPr/>
        </p:nvSpPr>
        <p:spPr>
          <a:xfrm>
            <a:off x="1096795" y="3796156"/>
            <a:ext cx="4770605" cy="36749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1400" b="1" kern="12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Trabajador de Servicio (Portería y Guardianía)</a:t>
            </a:r>
            <a:endParaRPr lang="es-ES" sz="1400" kern="1200" dirty="0">
              <a:solidFill>
                <a:srgbClr val="002060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</a:endParaRPr>
          </a:p>
        </p:txBody>
      </p:sp>
      <p:pic>
        <p:nvPicPr>
          <p:cNvPr id="35" name="Imagen 34" descr="Icono&#10;&#10;Descripción generada automáticamente">
            <a:extLst>
              <a:ext uri="{FF2B5EF4-FFF2-40B4-BE49-F238E27FC236}">
                <a16:creationId xmlns:a16="http://schemas.microsoft.com/office/drawing/2014/main" id="{EC5D9C62-A56D-4BA0-AA2F-7500F8DF9C1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98084" y="4790766"/>
            <a:ext cx="911728" cy="906380"/>
          </a:xfrm>
          <a:prstGeom prst="rect">
            <a:avLst/>
          </a:prstGeom>
        </p:spPr>
      </p:pic>
      <p:sp>
        <p:nvSpPr>
          <p:cNvPr id="14" name="Google Shape;177;p2">
            <a:extLst>
              <a:ext uri="{FF2B5EF4-FFF2-40B4-BE49-F238E27FC236}">
                <a16:creationId xmlns:a16="http://schemas.microsoft.com/office/drawing/2014/main" id="{4DFF8B36-3BD3-40CD-B811-718B4E494DDB}"/>
              </a:ext>
            </a:extLst>
          </p:cNvPr>
          <p:cNvSpPr txBox="1">
            <a:spLocks noGrp="1"/>
          </p:cNvSpPr>
          <p:nvPr/>
        </p:nvSpPr>
        <p:spPr>
          <a:xfrm>
            <a:off x="609600" y="1046015"/>
            <a:ext cx="10976046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1643"/>
              </a:buClr>
              <a:buSzPts val="2400"/>
              <a:buFont typeface="Century Gothic"/>
              <a:buNone/>
              <a:defRPr sz="2400" b="1" i="0" u="none" strike="noStrike" cap="none">
                <a:solidFill>
                  <a:srgbClr val="01164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1643"/>
              </a:buClr>
              <a:buSzPts val="2400"/>
              <a:buFont typeface="Century Gothic"/>
              <a:buNone/>
            </a:pPr>
            <a:r>
              <a:rPr lang="es-ES" dirty="0">
                <a:solidFill>
                  <a:srgbClr val="C00000"/>
                </a:solidFill>
                <a:latin typeface="Poppins" panose="00000500000000000000" pitchFamily="2" charset="0"/>
                <a:ea typeface="Trebuchet MS"/>
                <a:cs typeface="Poppins" panose="00000500000000000000" pitchFamily="2" charset="0"/>
                <a:sym typeface="Trebuchet MS"/>
              </a:rPr>
              <a:t>Criterios de asignación según el DS N°005-2011-ED – II.EE. EB</a:t>
            </a:r>
            <a:endParaRPr lang="es-ES" dirty="0">
              <a:solidFill>
                <a:srgbClr val="C0000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678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object 8"/>
          <p:cNvGrpSpPr/>
          <p:nvPr/>
        </p:nvGrpSpPr>
        <p:grpSpPr>
          <a:xfrm>
            <a:off x="0" y="0"/>
            <a:ext cx="12192000" cy="830580"/>
            <a:chOff x="0" y="0"/>
            <a:chExt cx="12192000" cy="830580"/>
          </a:xfrm>
        </p:grpSpPr>
        <p:sp>
          <p:nvSpPr>
            <p:cNvPr id="9" name="object 9"/>
            <p:cNvSpPr/>
            <p:nvPr/>
          </p:nvSpPr>
          <p:spPr>
            <a:xfrm>
              <a:off x="0" y="0"/>
              <a:ext cx="12192000" cy="830580"/>
            </a:xfrm>
            <a:custGeom>
              <a:avLst/>
              <a:gdLst/>
              <a:ahLst/>
              <a:cxnLst/>
              <a:rect l="l" t="t" r="r" b="b"/>
              <a:pathLst>
                <a:path w="12192000" h="830580">
                  <a:moveTo>
                    <a:pt x="12192000" y="0"/>
                  </a:moveTo>
                  <a:lnTo>
                    <a:pt x="0" y="0"/>
                  </a:lnTo>
                  <a:lnTo>
                    <a:pt x="0" y="692150"/>
                  </a:lnTo>
                  <a:lnTo>
                    <a:pt x="7057" y="735905"/>
                  </a:lnTo>
                  <a:lnTo>
                    <a:pt x="26708" y="773905"/>
                  </a:lnTo>
                  <a:lnTo>
                    <a:pt x="56674" y="803871"/>
                  </a:lnTo>
                  <a:lnTo>
                    <a:pt x="94675" y="823522"/>
                  </a:lnTo>
                  <a:lnTo>
                    <a:pt x="138430" y="830579"/>
                  </a:lnTo>
                  <a:lnTo>
                    <a:pt x="12053570" y="830579"/>
                  </a:lnTo>
                  <a:lnTo>
                    <a:pt x="12097325" y="823522"/>
                  </a:lnTo>
                  <a:lnTo>
                    <a:pt x="12135326" y="803871"/>
                  </a:lnTo>
                  <a:lnTo>
                    <a:pt x="12165292" y="773905"/>
                  </a:lnTo>
                  <a:lnTo>
                    <a:pt x="12184943" y="735905"/>
                  </a:lnTo>
                  <a:lnTo>
                    <a:pt x="12192000" y="69215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72083" y="199644"/>
              <a:ext cx="1982724" cy="429767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06000" y="216408"/>
              <a:ext cx="1778507" cy="429768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808090" y="91567"/>
              <a:ext cx="1127535" cy="590295"/>
            </a:xfrm>
            <a:prstGeom prst="rect">
              <a:avLst/>
            </a:prstGeom>
          </p:spPr>
        </p:pic>
      </p:grpSp>
      <p:sp>
        <p:nvSpPr>
          <p:cNvPr id="24" name="Google Shape;78;g1dd735fff98_1_0">
            <a:extLst>
              <a:ext uri="{FF2B5EF4-FFF2-40B4-BE49-F238E27FC236}">
                <a16:creationId xmlns:a16="http://schemas.microsoft.com/office/drawing/2014/main" id="{AC9CEDF2-67A5-40D0-82BD-38807EC44F65}"/>
              </a:ext>
            </a:extLst>
          </p:cNvPr>
          <p:cNvSpPr/>
          <p:nvPr/>
        </p:nvSpPr>
        <p:spPr>
          <a:xfrm>
            <a:off x="944396" y="1953486"/>
            <a:ext cx="3660171" cy="367490"/>
          </a:xfrm>
          <a:prstGeom prst="roundRect">
            <a:avLst>
              <a:gd name="adj" fmla="val 16667"/>
            </a:avLst>
          </a:prstGeom>
          <a:solidFill>
            <a:srgbClr val="FFC000">
              <a:lumMod val="40000"/>
              <a:lumOff val="6000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Auxiliar de Biblioteca</a:t>
            </a:r>
            <a:endParaRPr kumimoji="0" lang="es-ES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Poppins" panose="00000500000000000000" pitchFamily="2" charset="0"/>
              <a:ea typeface="Calibri"/>
              <a:cs typeface="Poppins" panose="00000500000000000000" pitchFamily="2" charset="0"/>
              <a:sym typeface="Arial"/>
            </a:endParaRPr>
          </a:p>
        </p:txBody>
      </p:sp>
      <p:graphicFrame>
        <p:nvGraphicFramePr>
          <p:cNvPr id="25" name="Tabla 24">
            <a:extLst>
              <a:ext uri="{FF2B5EF4-FFF2-40B4-BE49-F238E27FC236}">
                <a16:creationId xmlns:a16="http://schemas.microsoft.com/office/drawing/2014/main" id="{A941D979-BD16-4189-A41A-F00E405CF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899265"/>
              </p:ext>
            </p:extLst>
          </p:nvPr>
        </p:nvGraphicFramePr>
        <p:xfrm>
          <a:off x="2209800" y="2514600"/>
          <a:ext cx="8686800" cy="914400"/>
        </p:xfrm>
        <a:graphic>
          <a:graphicData uri="http://schemas.openxmlformats.org/drawingml/2006/table">
            <a:tbl>
              <a:tblPr firstRow="1" bandRow="1"/>
              <a:tblGrid>
                <a:gridCol w="914400">
                  <a:extLst>
                    <a:ext uri="{9D8B030D-6E8A-4147-A177-3AD203B41FA5}">
                      <a16:colId xmlns:a16="http://schemas.microsoft.com/office/drawing/2014/main" val="1800788274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170775194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8167466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76719739"/>
                    </a:ext>
                  </a:extLst>
                </a:gridCol>
              </a:tblGrid>
              <a:tr h="274320"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s-ES" sz="120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Tipo de IE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Característica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lvl="0" indent="0" algn="ctr">
                        <a:buNone/>
                      </a:pPr>
                      <a:r>
                        <a:rPr lang="es-ES" sz="120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Criterio de Asignación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s-ES" sz="120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Límite de Asignación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8283359"/>
                  </a:ext>
                </a:extLst>
              </a:tr>
              <a:tr h="362857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s-ES" sz="120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EBR, EBA y EBE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II. EE. con 10 secciones o más y con el ambiente de biblioteca debidamente equipado.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71450" lvl="0" indent="-171450" algn="just">
                        <a:buFont typeface="Arial"/>
                        <a:buChar char="•"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01 Auxiliar de Biblioteca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Máximo 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3605"/>
                  </a:ext>
                </a:extLst>
              </a:tr>
            </a:tbl>
          </a:graphicData>
        </a:graphic>
      </p:graphicFrame>
      <p:graphicFrame>
        <p:nvGraphicFramePr>
          <p:cNvPr id="26" name="Tabla 25">
            <a:extLst>
              <a:ext uri="{FF2B5EF4-FFF2-40B4-BE49-F238E27FC236}">
                <a16:creationId xmlns:a16="http://schemas.microsoft.com/office/drawing/2014/main" id="{0A8AB04D-1D5A-4B07-906C-F82EF208C2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436941"/>
              </p:ext>
            </p:extLst>
          </p:nvPr>
        </p:nvGraphicFramePr>
        <p:xfrm>
          <a:off x="2210564" y="4574834"/>
          <a:ext cx="8686800" cy="1463040"/>
        </p:xfrm>
        <a:graphic>
          <a:graphicData uri="http://schemas.openxmlformats.org/drawingml/2006/table">
            <a:tbl>
              <a:tblPr firstRow="1" bandRow="1"/>
              <a:tblGrid>
                <a:gridCol w="914400">
                  <a:extLst>
                    <a:ext uri="{9D8B030D-6E8A-4147-A177-3AD203B41FA5}">
                      <a16:colId xmlns:a16="http://schemas.microsoft.com/office/drawing/2014/main" val="1800788274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170775194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8167466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76719739"/>
                    </a:ext>
                  </a:extLst>
                </a:gridCol>
              </a:tblGrid>
              <a:tr h="274320"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s-ES" sz="120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Tipo de IE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s-ES" sz="120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Característica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lvl="0" indent="0" algn="ctr">
                        <a:buNone/>
                      </a:pPr>
                      <a:r>
                        <a:rPr lang="es-ES" sz="120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Criterio de Asignación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s-ES" sz="120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Límite de Asignación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8283359"/>
                  </a:ext>
                </a:extLst>
              </a:tr>
              <a:tr h="362857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s-ES" sz="120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EBR y EBA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II. EE. con 15 o más secciones y con el ambiente debidamente equipado.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En el caso de las II. EE. EBR, solo se considera el nivel Secundaria.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En el caso de las II. EE. EBA, solo se considera el ciclo Avanzado.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71450" lvl="0" indent="-171450" algn="just">
                        <a:buFont typeface="Arial"/>
                        <a:buChar char="•"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01 Auxiliar de Laboratorio</a:t>
                      </a:r>
                      <a:r>
                        <a:rPr lang="es-ES" sz="1200" b="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 por especialidad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Máximo 1 por especialidad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3605"/>
                  </a:ext>
                </a:extLst>
              </a:tr>
            </a:tbl>
          </a:graphicData>
        </a:graphic>
      </p:graphicFrame>
      <p:sp>
        <p:nvSpPr>
          <p:cNvPr id="27" name="Google Shape;78;g1dd735fff98_1_0">
            <a:extLst>
              <a:ext uri="{FF2B5EF4-FFF2-40B4-BE49-F238E27FC236}">
                <a16:creationId xmlns:a16="http://schemas.microsoft.com/office/drawing/2014/main" id="{8A048B40-D2F9-4237-B7B4-F474615D7580}"/>
              </a:ext>
            </a:extLst>
          </p:cNvPr>
          <p:cNvSpPr/>
          <p:nvPr/>
        </p:nvSpPr>
        <p:spPr>
          <a:xfrm>
            <a:off x="944395" y="4010886"/>
            <a:ext cx="3660171" cy="367490"/>
          </a:xfrm>
          <a:prstGeom prst="roundRect">
            <a:avLst>
              <a:gd name="adj" fmla="val 16667"/>
            </a:avLst>
          </a:prstGeom>
          <a:solidFill>
            <a:srgbClr val="FFC000">
              <a:lumMod val="40000"/>
              <a:lumOff val="6000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Auxiliar de Laboratorio</a:t>
            </a:r>
            <a:endParaRPr kumimoji="0" lang="es-ES" sz="1400" b="1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Poppins" panose="00000500000000000000" pitchFamily="2" charset="0"/>
              <a:ea typeface="Calibri"/>
              <a:cs typeface="Poppins" panose="00000500000000000000" pitchFamily="2" charset="0"/>
              <a:sym typeface="Arial"/>
            </a:endParaRPr>
          </a:p>
        </p:txBody>
      </p:sp>
      <p:pic>
        <p:nvPicPr>
          <p:cNvPr id="28" name="Imagen 27" descr="Icono&#10;&#10;Descripción generada automáticamente">
            <a:extLst>
              <a:ext uri="{FF2B5EF4-FFF2-40B4-BE49-F238E27FC236}">
                <a16:creationId xmlns:a16="http://schemas.microsoft.com/office/drawing/2014/main" id="{B7BDC78C-CFE7-4885-B8F3-B8F9957182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1044" y="4767328"/>
            <a:ext cx="910156" cy="875799"/>
          </a:xfrm>
          <a:prstGeom prst="rect">
            <a:avLst/>
          </a:prstGeom>
        </p:spPr>
      </p:pic>
      <p:pic>
        <p:nvPicPr>
          <p:cNvPr id="29" name="Imagen 28" descr="Imagen que contiene Icono&#10;&#10;Descripción generada automáticamente">
            <a:extLst>
              <a:ext uri="{FF2B5EF4-FFF2-40B4-BE49-F238E27FC236}">
                <a16:creationId xmlns:a16="http://schemas.microsoft.com/office/drawing/2014/main" id="{ECAC31B7-95D6-4868-87EF-D8747B6E725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1044" y="2514600"/>
            <a:ext cx="914401" cy="863769"/>
          </a:xfrm>
          <a:prstGeom prst="rect">
            <a:avLst/>
          </a:prstGeom>
        </p:spPr>
      </p:pic>
      <p:sp>
        <p:nvSpPr>
          <p:cNvPr id="15" name="Google Shape;177;p2">
            <a:extLst>
              <a:ext uri="{FF2B5EF4-FFF2-40B4-BE49-F238E27FC236}">
                <a16:creationId xmlns:a16="http://schemas.microsoft.com/office/drawing/2014/main" id="{73DA7A87-57C0-4DF9-8E48-45B31DC605CC}"/>
              </a:ext>
            </a:extLst>
          </p:cNvPr>
          <p:cNvSpPr txBox="1">
            <a:spLocks noGrp="1"/>
          </p:cNvSpPr>
          <p:nvPr/>
        </p:nvSpPr>
        <p:spPr>
          <a:xfrm>
            <a:off x="609600" y="1046015"/>
            <a:ext cx="10976046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1643"/>
              </a:buClr>
              <a:buSzPts val="2400"/>
              <a:buFont typeface="Century Gothic"/>
              <a:buNone/>
              <a:defRPr sz="2400" b="1" i="0" u="none" strike="noStrike" cap="none">
                <a:solidFill>
                  <a:srgbClr val="01164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1643"/>
              </a:buClr>
              <a:buSzPts val="2400"/>
              <a:buFont typeface="Century Gothic"/>
              <a:buNone/>
            </a:pPr>
            <a:r>
              <a:rPr lang="es-ES" dirty="0">
                <a:solidFill>
                  <a:srgbClr val="C00000"/>
                </a:solidFill>
                <a:latin typeface="Poppins" panose="00000500000000000000" pitchFamily="2" charset="0"/>
                <a:ea typeface="Trebuchet MS"/>
                <a:cs typeface="Poppins" panose="00000500000000000000" pitchFamily="2" charset="0"/>
                <a:sym typeface="Trebuchet MS"/>
              </a:rPr>
              <a:t>Criterios de asignación según el DS N°005-2011-ED – II.EE. EB</a:t>
            </a:r>
            <a:endParaRPr lang="es-ES" dirty="0">
              <a:solidFill>
                <a:srgbClr val="C0000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929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78;g1dd735fff98_1_0">
            <a:extLst>
              <a:ext uri="{FF2B5EF4-FFF2-40B4-BE49-F238E27FC236}">
                <a16:creationId xmlns:a16="http://schemas.microsoft.com/office/drawing/2014/main" id="{8E9404EF-803A-4318-890C-3FDD5F42DBA0}"/>
              </a:ext>
            </a:extLst>
          </p:cNvPr>
          <p:cNvSpPr/>
          <p:nvPr/>
        </p:nvSpPr>
        <p:spPr>
          <a:xfrm>
            <a:off x="358687" y="3388550"/>
            <a:ext cx="3660171" cy="367490"/>
          </a:xfrm>
          <a:prstGeom prst="roundRect">
            <a:avLst>
              <a:gd name="adj" fmla="val 16667"/>
            </a:avLst>
          </a:prstGeom>
          <a:solidFill>
            <a:srgbClr val="4472C4">
              <a:lumMod val="20000"/>
              <a:lumOff val="8000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Arial"/>
              </a:rPr>
              <a:t>Oficinista</a:t>
            </a:r>
            <a:endParaRPr kumimoji="0" lang="es-ES" sz="1867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Poppins" panose="00000500000000000000" pitchFamily="2" charset="0"/>
              <a:cs typeface="Poppins" panose="00000500000000000000" pitchFamily="2" charset="0"/>
              <a:sym typeface="Arial"/>
            </a:endParaRPr>
          </a:p>
        </p:txBody>
      </p:sp>
      <p:sp>
        <p:nvSpPr>
          <p:cNvPr id="26" name="Google Shape;78;g1dd735fff98_1_0">
            <a:extLst>
              <a:ext uri="{FF2B5EF4-FFF2-40B4-BE49-F238E27FC236}">
                <a16:creationId xmlns:a16="http://schemas.microsoft.com/office/drawing/2014/main" id="{A0380634-65CB-4929-9BFF-FFE506A385DD}"/>
              </a:ext>
            </a:extLst>
          </p:cNvPr>
          <p:cNvSpPr/>
          <p:nvPr/>
        </p:nvSpPr>
        <p:spPr>
          <a:xfrm>
            <a:off x="358687" y="1600200"/>
            <a:ext cx="3660171" cy="367490"/>
          </a:xfrm>
          <a:prstGeom prst="roundRect">
            <a:avLst>
              <a:gd name="adj" fmla="val 16667"/>
            </a:avLst>
          </a:prstGeom>
          <a:solidFill>
            <a:srgbClr val="4472C4">
              <a:lumMod val="20000"/>
              <a:lumOff val="8000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Arial"/>
              </a:rPr>
              <a:t>Secretario/a</a:t>
            </a:r>
          </a:p>
        </p:txBody>
      </p:sp>
      <p:grpSp>
        <p:nvGrpSpPr>
          <p:cNvPr id="8" name="object 8"/>
          <p:cNvGrpSpPr/>
          <p:nvPr/>
        </p:nvGrpSpPr>
        <p:grpSpPr>
          <a:xfrm>
            <a:off x="0" y="0"/>
            <a:ext cx="12192000" cy="830580"/>
            <a:chOff x="0" y="0"/>
            <a:chExt cx="12192000" cy="830580"/>
          </a:xfrm>
        </p:grpSpPr>
        <p:sp>
          <p:nvSpPr>
            <p:cNvPr id="9" name="object 9"/>
            <p:cNvSpPr/>
            <p:nvPr/>
          </p:nvSpPr>
          <p:spPr>
            <a:xfrm>
              <a:off x="0" y="0"/>
              <a:ext cx="12192000" cy="830580"/>
            </a:xfrm>
            <a:custGeom>
              <a:avLst/>
              <a:gdLst/>
              <a:ahLst/>
              <a:cxnLst/>
              <a:rect l="l" t="t" r="r" b="b"/>
              <a:pathLst>
                <a:path w="12192000" h="830580">
                  <a:moveTo>
                    <a:pt x="12192000" y="0"/>
                  </a:moveTo>
                  <a:lnTo>
                    <a:pt x="0" y="0"/>
                  </a:lnTo>
                  <a:lnTo>
                    <a:pt x="0" y="692150"/>
                  </a:lnTo>
                  <a:lnTo>
                    <a:pt x="7057" y="735905"/>
                  </a:lnTo>
                  <a:lnTo>
                    <a:pt x="26708" y="773905"/>
                  </a:lnTo>
                  <a:lnTo>
                    <a:pt x="56674" y="803871"/>
                  </a:lnTo>
                  <a:lnTo>
                    <a:pt x="94675" y="823522"/>
                  </a:lnTo>
                  <a:lnTo>
                    <a:pt x="138430" y="830579"/>
                  </a:lnTo>
                  <a:lnTo>
                    <a:pt x="12053570" y="830579"/>
                  </a:lnTo>
                  <a:lnTo>
                    <a:pt x="12097325" y="823522"/>
                  </a:lnTo>
                  <a:lnTo>
                    <a:pt x="12135326" y="803871"/>
                  </a:lnTo>
                  <a:lnTo>
                    <a:pt x="12165292" y="773905"/>
                  </a:lnTo>
                  <a:lnTo>
                    <a:pt x="12184943" y="735905"/>
                  </a:lnTo>
                  <a:lnTo>
                    <a:pt x="12192000" y="69215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2083" y="199644"/>
              <a:ext cx="1982724" cy="429767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906000" y="216408"/>
              <a:ext cx="1778507" cy="429768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808090" y="91567"/>
              <a:ext cx="1127535" cy="590295"/>
            </a:xfrm>
            <a:prstGeom prst="rect">
              <a:avLst/>
            </a:prstGeom>
          </p:spPr>
        </p:pic>
      </p:grpSp>
      <p:pic>
        <p:nvPicPr>
          <p:cNvPr id="15" name="Imagen 14" descr="Icono&#10;&#10;Descripción generada automáticamente">
            <a:extLst>
              <a:ext uri="{FF2B5EF4-FFF2-40B4-BE49-F238E27FC236}">
                <a16:creationId xmlns:a16="http://schemas.microsoft.com/office/drawing/2014/main" id="{72CE55A7-0E29-4CCE-BAE0-AD266DA9C49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2491" y="2169350"/>
            <a:ext cx="911728" cy="897337"/>
          </a:xfrm>
          <a:prstGeom prst="rect">
            <a:avLst/>
          </a:prstGeom>
        </p:spPr>
      </p:pic>
      <p:pic>
        <p:nvPicPr>
          <p:cNvPr id="18" name="Imagen 17" descr="Icono&#10;&#10;Descripción generada automáticamente">
            <a:extLst>
              <a:ext uri="{FF2B5EF4-FFF2-40B4-BE49-F238E27FC236}">
                <a16:creationId xmlns:a16="http://schemas.microsoft.com/office/drawing/2014/main" id="{68E3EBE5-3AC2-4F2F-A65B-27B14AE967C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107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6354" y="3921950"/>
            <a:ext cx="912010" cy="907756"/>
          </a:xfrm>
          <a:prstGeom prst="rect">
            <a:avLst/>
          </a:prstGeom>
        </p:spPr>
      </p:pic>
      <p:graphicFrame>
        <p:nvGraphicFramePr>
          <p:cNvPr id="22" name="Tabla 21">
            <a:extLst>
              <a:ext uri="{FF2B5EF4-FFF2-40B4-BE49-F238E27FC236}">
                <a16:creationId xmlns:a16="http://schemas.microsoft.com/office/drawing/2014/main" id="{ACA01334-4254-406D-AF96-EFA396935C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672280"/>
              </p:ext>
            </p:extLst>
          </p:nvPr>
        </p:nvGraphicFramePr>
        <p:xfrm>
          <a:off x="1653251" y="3946043"/>
          <a:ext cx="7185949" cy="914891"/>
        </p:xfrm>
        <a:graphic>
          <a:graphicData uri="http://schemas.openxmlformats.org/drawingml/2006/table">
            <a:tbl>
              <a:tblPr firstRow="1" bandRow="1"/>
              <a:tblGrid>
                <a:gridCol w="937549">
                  <a:extLst>
                    <a:ext uri="{9D8B030D-6E8A-4147-A177-3AD203B41FA5}">
                      <a16:colId xmlns:a16="http://schemas.microsoft.com/office/drawing/2014/main" val="1800788274"/>
                    </a:ext>
                  </a:extLst>
                </a:gridCol>
                <a:gridCol w="1709906">
                  <a:extLst>
                    <a:ext uri="{9D8B030D-6E8A-4147-A177-3AD203B41FA5}">
                      <a16:colId xmlns:a16="http://schemas.microsoft.com/office/drawing/2014/main" val="1707751948"/>
                    </a:ext>
                  </a:extLst>
                </a:gridCol>
                <a:gridCol w="3319294">
                  <a:extLst>
                    <a:ext uri="{9D8B030D-6E8A-4147-A177-3AD203B41FA5}">
                      <a16:colId xmlns:a16="http://schemas.microsoft.com/office/drawing/2014/main" val="18167466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76719739"/>
                    </a:ext>
                  </a:extLst>
                </a:gridCol>
              </a:tblGrid>
              <a:tr h="434219"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s-ES" sz="120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Tipo de IE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Característica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lvl="0" indent="0" algn="ctr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Criterio de Asignación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Límite de Asignación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8283359"/>
                  </a:ext>
                </a:extLst>
              </a:tr>
              <a:tr h="45769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CETPRO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200" b="0" i="0" u="none" strike="noStrike" kern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ea typeface="+mn-ea"/>
                          <a:cs typeface="Poppins" panose="00000500000000000000" pitchFamily="2" charset="0"/>
                        </a:rPr>
                        <a:t>con 10 secciones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 algn="just">
                        <a:buFont typeface="Arial"/>
                        <a:buChar char="•"/>
                      </a:pPr>
                      <a:r>
                        <a:rPr lang="es-ES" sz="1200" b="0" i="0" u="none" strike="noStrike" kern="1200" noProof="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ea typeface="+mn-ea"/>
                          <a:cs typeface="Poppins" panose="00000500000000000000" pitchFamily="2" charset="0"/>
                        </a:rPr>
                        <a:t>01 Oficinista por cada 10 secciones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0" i="0" u="none" strike="noStrike" noProof="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-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320187"/>
                  </a:ext>
                </a:extLst>
              </a:tr>
            </a:tbl>
          </a:graphicData>
        </a:graphic>
      </p:graphicFrame>
      <p:graphicFrame>
        <p:nvGraphicFramePr>
          <p:cNvPr id="24" name="Tabla 23">
            <a:extLst>
              <a:ext uri="{FF2B5EF4-FFF2-40B4-BE49-F238E27FC236}">
                <a16:creationId xmlns:a16="http://schemas.microsoft.com/office/drawing/2014/main" id="{335ED275-3539-46EB-9742-C9D4175CF7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168903"/>
              </p:ext>
            </p:extLst>
          </p:nvPr>
        </p:nvGraphicFramePr>
        <p:xfrm>
          <a:off x="1663444" y="2168859"/>
          <a:ext cx="7175756" cy="914891"/>
        </p:xfrm>
        <a:graphic>
          <a:graphicData uri="http://schemas.openxmlformats.org/drawingml/2006/table">
            <a:tbl>
              <a:tblPr firstRow="1" bandRow="1"/>
              <a:tblGrid>
                <a:gridCol w="1170382">
                  <a:extLst>
                    <a:ext uri="{9D8B030D-6E8A-4147-A177-3AD203B41FA5}">
                      <a16:colId xmlns:a16="http://schemas.microsoft.com/office/drawing/2014/main" val="1800788274"/>
                    </a:ext>
                  </a:extLst>
                </a:gridCol>
                <a:gridCol w="1509574">
                  <a:extLst>
                    <a:ext uri="{9D8B030D-6E8A-4147-A177-3AD203B41FA5}">
                      <a16:colId xmlns:a16="http://schemas.microsoft.com/office/drawing/2014/main" val="1707751948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18167466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76719739"/>
                    </a:ext>
                  </a:extLst>
                </a:gridCol>
              </a:tblGrid>
              <a:tr h="434219"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Tipo de IE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Característica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lvl="0" indent="0" algn="ctr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Criterio de Asignación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Límite de Asignación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8283359"/>
                  </a:ext>
                </a:extLst>
              </a:tr>
              <a:tr h="45769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CETPRO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200" b="0" i="0" u="none" strike="noStrike" kern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ea typeface="+mn-ea"/>
                          <a:cs typeface="Poppins" panose="00000500000000000000" pitchFamily="2" charset="0"/>
                        </a:rPr>
                        <a:t>con 20 secciones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s-ES" sz="1200" b="0" i="0" u="none" strike="noStrike" kern="1200" noProof="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01 Secretario/a por cada 20 secciones</a:t>
                      </a:r>
                      <a:endParaRPr lang="es-ES" sz="1200" b="1" i="0" u="none" strike="noStrike" kern="1200" noProof="0" dirty="0">
                        <a:solidFill>
                          <a:srgbClr val="002060"/>
                        </a:solidFill>
                        <a:latin typeface="Poppins" panose="00000500000000000000" pitchFamily="2" charset="0"/>
                        <a:ea typeface="+mn-ea"/>
                        <a:cs typeface="Poppins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0" i="0" u="none" strike="noStrike" noProof="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-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12066"/>
                  </a:ext>
                </a:extLst>
              </a:tr>
            </a:tbl>
          </a:graphicData>
        </a:graphic>
      </p:graphicFrame>
      <p:sp>
        <p:nvSpPr>
          <p:cNvPr id="28" name="Google Shape;73;g1dd735fff98_1_0">
            <a:extLst>
              <a:ext uri="{FF2B5EF4-FFF2-40B4-BE49-F238E27FC236}">
                <a16:creationId xmlns:a16="http://schemas.microsoft.com/office/drawing/2014/main" id="{DEF9E569-E114-4070-BA65-209F7ED22679}"/>
              </a:ext>
            </a:extLst>
          </p:cNvPr>
          <p:cNvSpPr/>
          <p:nvPr/>
        </p:nvSpPr>
        <p:spPr>
          <a:xfrm>
            <a:off x="9178014" y="2133005"/>
            <a:ext cx="2740477" cy="3074176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073763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 dirty="0">
              <a:solidFill>
                <a:srgbClr val="000000"/>
              </a:solidFill>
              <a:latin typeface="Poppins" panose="00000500000000000000" pitchFamily="2" charset="0"/>
              <a:cs typeface="Poppins" panose="00000500000000000000" pitchFamily="2" charset="0"/>
              <a:sym typeface="Arial"/>
            </a:endParaRPr>
          </a:p>
        </p:txBody>
      </p:sp>
      <p:sp>
        <p:nvSpPr>
          <p:cNvPr id="31" name="Google Shape;80;g1dd735fff98_1_0">
            <a:extLst>
              <a:ext uri="{FF2B5EF4-FFF2-40B4-BE49-F238E27FC236}">
                <a16:creationId xmlns:a16="http://schemas.microsoft.com/office/drawing/2014/main" id="{9A561B90-B7F4-40F8-9971-8D0EA80D23EB}"/>
              </a:ext>
            </a:extLst>
          </p:cNvPr>
          <p:cNvSpPr/>
          <p:nvPr/>
        </p:nvSpPr>
        <p:spPr>
          <a:xfrm>
            <a:off x="9403891" y="2346951"/>
            <a:ext cx="1003392" cy="397228"/>
          </a:xfrm>
          <a:prstGeom prst="roundRect">
            <a:avLst>
              <a:gd name="adj" fmla="val 16667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24000" tIns="121900" rIns="240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800" b="1" i="0" u="none" strike="noStrike" cap="none" dirty="0">
                <a:solidFill>
                  <a:schemeClr val="lt1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CETPRO</a:t>
            </a:r>
            <a:endParaRPr lang="es-ES" sz="800" b="1" i="0" u="none" strike="noStrike" cap="none" dirty="0">
              <a:solidFill>
                <a:schemeClr val="lt1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</a:endParaRPr>
          </a:p>
        </p:txBody>
      </p:sp>
      <p:sp>
        <p:nvSpPr>
          <p:cNvPr id="40" name="Google Shape;77;g1dd735fff98_1_0">
            <a:extLst>
              <a:ext uri="{FF2B5EF4-FFF2-40B4-BE49-F238E27FC236}">
                <a16:creationId xmlns:a16="http://schemas.microsoft.com/office/drawing/2014/main" id="{9B263565-0323-4819-8BB3-035C7213B091}"/>
              </a:ext>
            </a:extLst>
          </p:cNvPr>
          <p:cNvSpPr/>
          <p:nvPr/>
        </p:nvSpPr>
        <p:spPr>
          <a:xfrm>
            <a:off x="9408985" y="2795924"/>
            <a:ext cx="1003392" cy="504000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8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Con 8 secciones</a:t>
            </a:r>
            <a:endParaRPr sz="800" b="0" i="0" u="none" strike="noStrike" cap="none" dirty="0">
              <a:solidFill>
                <a:srgbClr val="002060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  <a:sym typeface="Calibri"/>
            </a:endParaRPr>
          </a:p>
        </p:txBody>
      </p:sp>
      <p:sp>
        <p:nvSpPr>
          <p:cNvPr id="41" name="Google Shape;77;g1dd735fff98_1_0">
            <a:extLst>
              <a:ext uri="{FF2B5EF4-FFF2-40B4-BE49-F238E27FC236}">
                <a16:creationId xmlns:a16="http://schemas.microsoft.com/office/drawing/2014/main" id="{EDBD1FC4-A073-48D1-BAF8-C6D273E4F5CB}"/>
              </a:ext>
            </a:extLst>
          </p:cNvPr>
          <p:cNvSpPr/>
          <p:nvPr/>
        </p:nvSpPr>
        <p:spPr>
          <a:xfrm>
            <a:off x="10534397" y="2801473"/>
            <a:ext cx="1264920" cy="502926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800" b="0" i="0" u="none" strike="noStrike" cap="none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N</a:t>
            </a:r>
            <a:r>
              <a:rPr lang="es-ES" sz="8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o le corresponde ni Secretario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8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ni Oficinista</a:t>
            </a:r>
          </a:p>
        </p:txBody>
      </p:sp>
      <p:sp>
        <p:nvSpPr>
          <p:cNvPr id="42" name="Google Shape;77;g1dd735fff98_1_0">
            <a:extLst>
              <a:ext uri="{FF2B5EF4-FFF2-40B4-BE49-F238E27FC236}">
                <a16:creationId xmlns:a16="http://schemas.microsoft.com/office/drawing/2014/main" id="{98BDCF12-5524-4BC7-8248-B2DF9E2916EF}"/>
              </a:ext>
            </a:extLst>
          </p:cNvPr>
          <p:cNvSpPr/>
          <p:nvPr/>
        </p:nvSpPr>
        <p:spPr>
          <a:xfrm>
            <a:off x="9403891" y="3351669"/>
            <a:ext cx="1003392" cy="504000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8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Con 11 secciones</a:t>
            </a:r>
            <a:endParaRPr sz="800" b="0" i="0" u="none" strike="noStrike" cap="none" dirty="0">
              <a:solidFill>
                <a:srgbClr val="002060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  <a:sym typeface="Calibri"/>
            </a:endParaRPr>
          </a:p>
        </p:txBody>
      </p:sp>
      <p:sp>
        <p:nvSpPr>
          <p:cNvPr id="43" name="Google Shape;77;g1dd735fff98_1_0">
            <a:extLst>
              <a:ext uri="{FF2B5EF4-FFF2-40B4-BE49-F238E27FC236}">
                <a16:creationId xmlns:a16="http://schemas.microsoft.com/office/drawing/2014/main" id="{153A7B9A-E0EA-4589-B7AF-C165F43B4954}"/>
              </a:ext>
            </a:extLst>
          </p:cNvPr>
          <p:cNvSpPr/>
          <p:nvPr/>
        </p:nvSpPr>
        <p:spPr>
          <a:xfrm>
            <a:off x="9403891" y="3907414"/>
            <a:ext cx="1003392" cy="504000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8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Con 20 secciones</a:t>
            </a:r>
            <a:endParaRPr sz="800" b="0" i="0" u="none" strike="noStrike" cap="none" dirty="0">
              <a:solidFill>
                <a:srgbClr val="002060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  <a:sym typeface="Calibri"/>
            </a:endParaRPr>
          </a:p>
        </p:txBody>
      </p:sp>
      <p:sp>
        <p:nvSpPr>
          <p:cNvPr id="44" name="Google Shape;80;g1dd735fff98_1_0">
            <a:extLst>
              <a:ext uri="{FF2B5EF4-FFF2-40B4-BE49-F238E27FC236}">
                <a16:creationId xmlns:a16="http://schemas.microsoft.com/office/drawing/2014/main" id="{814A269B-3881-4C29-9B1E-D6FC1C38B975}"/>
              </a:ext>
            </a:extLst>
          </p:cNvPr>
          <p:cNvSpPr/>
          <p:nvPr/>
        </p:nvSpPr>
        <p:spPr>
          <a:xfrm>
            <a:off x="10531975" y="2351079"/>
            <a:ext cx="1264920" cy="397228"/>
          </a:xfrm>
          <a:prstGeom prst="roundRect">
            <a:avLst>
              <a:gd name="adj" fmla="val 16667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24000" tIns="121900" rIns="240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800" b="1" dirty="0">
                <a:solidFill>
                  <a:schemeClr val="lt1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Asignación</a:t>
            </a:r>
            <a:endParaRPr lang="es-ES" sz="800" b="1" i="0" u="none" strike="noStrike" cap="none" dirty="0">
              <a:solidFill>
                <a:schemeClr val="lt1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</a:endParaRPr>
          </a:p>
        </p:txBody>
      </p:sp>
      <p:sp>
        <p:nvSpPr>
          <p:cNvPr id="45" name="Google Shape;77;g1dd735fff98_1_0">
            <a:extLst>
              <a:ext uri="{FF2B5EF4-FFF2-40B4-BE49-F238E27FC236}">
                <a16:creationId xmlns:a16="http://schemas.microsoft.com/office/drawing/2014/main" id="{E1558AE4-FE3A-46C9-B1D6-D602C94F3DD2}"/>
              </a:ext>
            </a:extLst>
          </p:cNvPr>
          <p:cNvSpPr/>
          <p:nvPr/>
        </p:nvSpPr>
        <p:spPr>
          <a:xfrm>
            <a:off x="10534396" y="3357565"/>
            <a:ext cx="1264920" cy="502926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ts val="900"/>
            </a:pPr>
            <a:r>
              <a:rPr lang="es-ES" sz="800" b="0" i="0" u="none" strike="noStrike" cap="none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NO</a:t>
            </a:r>
            <a:r>
              <a:rPr lang="es-ES" sz="8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 Secretario </a:t>
            </a:r>
          </a:p>
          <a:p>
            <a:pPr algn="ctr">
              <a:buSzPts val="900"/>
            </a:pPr>
            <a:r>
              <a:rPr lang="es-ES" sz="8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01 Oficinista</a:t>
            </a:r>
          </a:p>
        </p:txBody>
      </p:sp>
      <p:sp>
        <p:nvSpPr>
          <p:cNvPr id="46" name="Google Shape;77;g1dd735fff98_1_0">
            <a:extLst>
              <a:ext uri="{FF2B5EF4-FFF2-40B4-BE49-F238E27FC236}">
                <a16:creationId xmlns:a16="http://schemas.microsoft.com/office/drawing/2014/main" id="{B5A33875-053C-4725-A54E-BADB13AC041B}"/>
              </a:ext>
            </a:extLst>
          </p:cNvPr>
          <p:cNvSpPr/>
          <p:nvPr/>
        </p:nvSpPr>
        <p:spPr>
          <a:xfrm>
            <a:off x="10542170" y="3913657"/>
            <a:ext cx="1264920" cy="502926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8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01 Secretario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8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02 Oficinistas</a:t>
            </a:r>
          </a:p>
        </p:txBody>
      </p:sp>
      <p:sp>
        <p:nvSpPr>
          <p:cNvPr id="47" name="Google Shape;80;g1dd735fff98_1_0">
            <a:extLst>
              <a:ext uri="{FF2B5EF4-FFF2-40B4-BE49-F238E27FC236}">
                <a16:creationId xmlns:a16="http://schemas.microsoft.com/office/drawing/2014/main" id="{7993AFFE-ABB4-4E31-B3D8-937765128793}"/>
              </a:ext>
            </a:extLst>
          </p:cNvPr>
          <p:cNvSpPr/>
          <p:nvPr/>
        </p:nvSpPr>
        <p:spPr>
          <a:xfrm>
            <a:off x="9685831" y="1661394"/>
            <a:ext cx="1899815" cy="39722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24000" tIns="121900" rIns="240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1400" b="1" dirty="0">
                <a:solidFill>
                  <a:schemeClr val="lt1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CASOS PRÁCTICO</a:t>
            </a:r>
          </a:p>
        </p:txBody>
      </p:sp>
      <p:sp>
        <p:nvSpPr>
          <p:cNvPr id="48" name="Google Shape;77;g1dd735fff98_1_0">
            <a:extLst>
              <a:ext uri="{FF2B5EF4-FFF2-40B4-BE49-F238E27FC236}">
                <a16:creationId xmlns:a16="http://schemas.microsoft.com/office/drawing/2014/main" id="{576A9BAD-572B-47CA-9DC9-94C5F2B139BF}"/>
              </a:ext>
            </a:extLst>
          </p:cNvPr>
          <p:cNvSpPr/>
          <p:nvPr/>
        </p:nvSpPr>
        <p:spPr>
          <a:xfrm>
            <a:off x="9403891" y="4463158"/>
            <a:ext cx="1003392" cy="504000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8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Con 43 secciones</a:t>
            </a:r>
            <a:endParaRPr sz="800" b="0" i="0" u="none" strike="noStrike" cap="none" dirty="0">
              <a:solidFill>
                <a:srgbClr val="002060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  <a:sym typeface="Calibri"/>
            </a:endParaRPr>
          </a:p>
        </p:txBody>
      </p:sp>
      <p:sp>
        <p:nvSpPr>
          <p:cNvPr id="49" name="Google Shape;77;g1dd735fff98_1_0">
            <a:extLst>
              <a:ext uri="{FF2B5EF4-FFF2-40B4-BE49-F238E27FC236}">
                <a16:creationId xmlns:a16="http://schemas.microsoft.com/office/drawing/2014/main" id="{87B753B9-3A69-43EB-8876-5B57318E0044}"/>
              </a:ext>
            </a:extLst>
          </p:cNvPr>
          <p:cNvSpPr/>
          <p:nvPr/>
        </p:nvSpPr>
        <p:spPr>
          <a:xfrm>
            <a:off x="10542170" y="4469749"/>
            <a:ext cx="1264920" cy="502926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8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02 Secretarios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8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04 Oficinistas</a:t>
            </a:r>
          </a:p>
        </p:txBody>
      </p:sp>
      <p:sp>
        <p:nvSpPr>
          <p:cNvPr id="50" name="Google Shape;78;g1dd735fff98_1_0">
            <a:extLst>
              <a:ext uri="{FF2B5EF4-FFF2-40B4-BE49-F238E27FC236}">
                <a16:creationId xmlns:a16="http://schemas.microsoft.com/office/drawing/2014/main" id="{976860A8-1FA0-4987-9EF1-658311F44187}"/>
              </a:ext>
            </a:extLst>
          </p:cNvPr>
          <p:cNvSpPr/>
          <p:nvPr/>
        </p:nvSpPr>
        <p:spPr>
          <a:xfrm>
            <a:off x="410996" y="5132545"/>
            <a:ext cx="3660171" cy="36749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s-ES" sz="1400" b="1" kern="12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Trabajador de Servicio (Limpieza)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Poppins" panose="00000500000000000000" pitchFamily="2" charset="0"/>
              <a:cs typeface="Poppins" panose="00000500000000000000" pitchFamily="2" charset="0"/>
              <a:sym typeface="Arial"/>
            </a:endParaRPr>
          </a:p>
        </p:txBody>
      </p:sp>
      <p:graphicFrame>
        <p:nvGraphicFramePr>
          <p:cNvPr id="51" name="Tabla 50">
            <a:extLst>
              <a:ext uri="{FF2B5EF4-FFF2-40B4-BE49-F238E27FC236}">
                <a16:creationId xmlns:a16="http://schemas.microsoft.com/office/drawing/2014/main" id="{E8A9CF88-1E9B-4DC9-8B6E-092EBE53EE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079227"/>
              </p:ext>
            </p:extLst>
          </p:nvPr>
        </p:nvGraphicFramePr>
        <p:xfrm>
          <a:off x="1676401" y="5679789"/>
          <a:ext cx="7162800" cy="920220"/>
        </p:xfrm>
        <a:graphic>
          <a:graphicData uri="http://schemas.openxmlformats.org/drawingml/2006/table">
            <a:tbl>
              <a:tblPr firstRow="1" bandRow="1"/>
              <a:tblGrid>
                <a:gridCol w="990599">
                  <a:extLst>
                    <a:ext uri="{9D8B030D-6E8A-4147-A177-3AD203B41FA5}">
                      <a16:colId xmlns:a16="http://schemas.microsoft.com/office/drawing/2014/main" val="1800788274"/>
                    </a:ext>
                  </a:extLst>
                </a:gridCol>
                <a:gridCol w="1648327">
                  <a:extLst>
                    <a:ext uri="{9D8B030D-6E8A-4147-A177-3AD203B41FA5}">
                      <a16:colId xmlns:a16="http://schemas.microsoft.com/office/drawing/2014/main" val="1707751948"/>
                    </a:ext>
                  </a:extLst>
                </a:gridCol>
                <a:gridCol w="3380873">
                  <a:extLst>
                    <a:ext uri="{9D8B030D-6E8A-4147-A177-3AD203B41FA5}">
                      <a16:colId xmlns:a16="http://schemas.microsoft.com/office/drawing/2014/main" val="181674661"/>
                    </a:ext>
                  </a:extLst>
                </a:gridCol>
                <a:gridCol w="1143001">
                  <a:extLst>
                    <a:ext uri="{9D8B030D-6E8A-4147-A177-3AD203B41FA5}">
                      <a16:colId xmlns:a16="http://schemas.microsoft.com/office/drawing/2014/main" val="2076719739"/>
                    </a:ext>
                  </a:extLst>
                </a:gridCol>
              </a:tblGrid>
              <a:tr h="463020"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Tipo de IE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Característica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lvl="0" indent="0" algn="ctr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Criterio de Asignación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s-ES" sz="120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Límite de Asignación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8283359"/>
                  </a:ext>
                </a:extLst>
              </a:tr>
              <a:tr h="36763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CETPRO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>
                        <a:buNone/>
                      </a:pPr>
                      <a:r>
                        <a:rPr lang="es-ES" sz="1200" b="0" i="0" u="none" strike="noStrike" noProof="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II. EE. con 8 aulas</a:t>
                      </a:r>
                      <a:endParaRPr lang="es-ES" sz="1200" dirty="0">
                        <a:solidFill>
                          <a:srgbClr val="002060"/>
                        </a:solidFill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71450" lvl="0" indent="-171450" algn="just">
                        <a:buFont typeface="Arial"/>
                        <a:buChar char="•"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01 </a:t>
                      </a:r>
                      <a:r>
                        <a:rPr lang="es-ES" sz="1200" b="0" i="0" u="none" strike="noStrike" noProof="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Trabajador de servicio para funciones de limpieza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-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447188"/>
                  </a:ext>
                </a:extLst>
              </a:tr>
            </a:tbl>
          </a:graphicData>
        </a:graphic>
      </p:graphicFrame>
      <p:pic>
        <p:nvPicPr>
          <p:cNvPr id="52" name="Imagen 51" descr="Icono&#10;&#10;Descripción generada automáticamente">
            <a:extLst>
              <a:ext uri="{FF2B5EF4-FFF2-40B4-BE49-F238E27FC236}">
                <a16:creationId xmlns:a16="http://schemas.microsoft.com/office/drawing/2014/main" id="{3D368F7D-4F92-4105-B5BF-E45423E815C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3065" y="5761109"/>
            <a:ext cx="914735" cy="904041"/>
          </a:xfrm>
          <a:prstGeom prst="rect">
            <a:avLst/>
          </a:prstGeom>
        </p:spPr>
      </p:pic>
      <p:sp>
        <p:nvSpPr>
          <p:cNvPr id="53" name="Google Shape;177;p2">
            <a:extLst>
              <a:ext uri="{FF2B5EF4-FFF2-40B4-BE49-F238E27FC236}">
                <a16:creationId xmlns:a16="http://schemas.microsoft.com/office/drawing/2014/main" id="{73C1F74F-E939-4CD2-B76B-3F95BAF280D6}"/>
              </a:ext>
            </a:extLst>
          </p:cNvPr>
          <p:cNvSpPr txBox="1">
            <a:spLocks noGrp="1"/>
          </p:cNvSpPr>
          <p:nvPr/>
        </p:nvSpPr>
        <p:spPr>
          <a:xfrm>
            <a:off x="609600" y="1046015"/>
            <a:ext cx="10976046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1643"/>
              </a:buClr>
              <a:buSzPts val="2400"/>
              <a:buFont typeface="Century Gothic"/>
              <a:buNone/>
              <a:defRPr sz="2400" b="1" i="0" u="none" strike="noStrike" cap="none">
                <a:solidFill>
                  <a:srgbClr val="01164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1643"/>
              </a:buClr>
              <a:buSzPts val="2400"/>
              <a:buFont typeface="Century Gothic"/>
              <a:buNone/>
            </a:pPr>
            <a:r>
              <a:rPr lang="es-ES" dirty="0">
                <a:solidFill>
                  <a:srgbClr val="C00000"/>
                </a:solidFill>
                <a:latin typeface="Poppins" panose="00000500000000000000" pitchFamily="2" charset="0"/>
                <a:ea typeface="Trebuchet MS"/>
                <a:cs typeface="Poppins" panose="00000500000000000000" pitchFamily="2" charset="0"/>
                <a:sym typeface="Trebuchet MS"/>
              </a:rPr>
              <a:t>Criterios de asignación según el DS N°005-2011-ED – CETPRO</a:t>
            </a:r>
            <a:endParaRPr lang="es-ES" dirty="0">
              <a:solidFill>
                <a:srgbClr val="C0000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221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0" y="4495800"/>
            <a:ext cx="6019800" cy="10900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s-ES" sz="3500" b="1" u="none" dirty="0">
                <a:solidFill>
                  <a:schemeClr val="bg1"/>
                </a:solidFill>
                <a:latin typeface="Poppins" panose="00000500000000000000" pitchFamily="2" charset="0"/>
                <a:ea typeface="Trebuchet MS"/>
                <a:cs typeface="Poppins" panose="00000500000000000000" pitchFamily="2" charset="0"/>
                <a:sym typeface="Trebuchet MS"/>
              </a:rPr>
              <a:t>Consideraciones para el cálculo de la brecha</a:t>
            </a:r>
          </a:p>
        </p:txBody>
      </p:sp>
      <p:sp>
        <p:nvSpPr>
          <p:cNvPr id="4" name="object 4"/>
          <p:cNvSpPr/>
          <p:nvPr/>
        </p:nvSpPr>
        <p:spPr>
          <a:xfrm flipV="1">
            <a:off x="5349496" y="5595657"/>
            <a:ext cx="5724651" cy="45719"/>
          </a:xfrm>
          <a:custGeom>
            <a:avLst/>
            <a:gdLst/>
            <a:ahLst/>
            <a:cxnLst/>
            <a:rect l="l" t="t" r="r" b="b"/>
            <a:pathLst>
              <a:path w="6893559">
                <a:moveTo>
                  <a:pt x="0" y="0"/>
                </a:moveTo>
                <a:lnTo>
                  <a:pt x="6893179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92000" cy="830580"/>
          </a:xfrm>
          <a:custGeom>
            <a:avLst/>
            <a:gdLst/>
            <a:ahLst/>
            <a:cxnLst/>
            <a:rect l="l" t="t" r="r" b="b"/>
            <a:pathLst>
              <a:path w="12192000" h="830580">
                <a:moveTo>
                  <a:pt x="12192000" y="0"/>
                </a:moveTo>
                <a:lnTo>
                  <a:pt x="0" y="0"/>
                </a:lnTo>
                <a:lnTo>
                  <a:pt x="0" y="692150"/>
                </a:lnTo>
                <a:lnTo>
                  <a:pt x="7057" y="735905"/>
                </a:lnTo>
                <a:lnTo>
                  <a:pt x="26708" y="773905"/>
                </a:lnTo>
                <a:lnTo>
                  <a:pt x="56674" y="803871"/>
                </a:lnTo>
                <a:lnTo>
                  <a:pt x="94675" y="823522"/>
                </a:lnTo>
                <a:lnTo>
                  <a:pt x="138430" y="830579"/>
                </a:lnTo>
                <a:lnTo>
                  <a:pt x="12053570" y="830579"/>
                </a:lnTo>
                <a:lnTo>
                  <a:pt x="12097325" y="823522"/>
                </a:lnTo>
                <a:lnTo>
                  <a:pt x="12135326" y="803871"/>
                </a:lnTo>
                <a:lnTo>
                  <a:pt x="12165292" y="773905"/>
                </a:lnTo>
                <a:lnTo>
                  <a:pt x="12184943" y="735905"/>
                </a:lnTo>
                <a:lnTo>
                  <a:pt x="12192000" y="692150"/>
                </a:lnTo>
                <a:lnTo>
                  <a:pt x="12192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4568" y="216408"/>
            <a:ext cx="1981200" cy="429768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906000" y="216408"/>
            <a:ext cx="1778507" cy="42976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08090" y="91567"/>
            <a:ext cx="1127535" cy="59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357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object 8"/>
          <p:cNvGrpSpPr/>
          <p:nvPr/>
        </p:nvGrpSpPr>
        <p:grpSpPr>
          <a:xfrm>
            <a:off x="0" y="0"/>
            <a:ext cx="12192000" cy="830580"/>
            <a:chOff x="0" y="0"/>
            <a:chExt cx="12192000" cy="830580"/>
          </a:xfrm>
        </p:grpSpPr>
        <p:sp>
          <p:nvSpPr>
            <p:cNvPr id="9" name="object 9"/>
            <p:cNvSpPr/>
            <p:nvPr/>
          </p:nvSpPr>
          <p:spPr>
            <a:xfrm>
              <a:off x="0" y="0"/>
              <a:ext cx="12192000" cy="830580"/>
            </a:xfrm>
            <a:custGeom>
              <a:avLst/>
              <a:gdLst/>
              <a:ahLst/>
              <a:cxnLst/>
              <a:rect l="l" t="t" r="r" b="b"/>
              <a:pathLst>
                <a:path w="12192000" h="830580">
                  <a:moveTo>
                    <a:pt x="12192000" y="0"/>
                  </a:moveTo>
                  <a:lnTo>
                    <a:pt x="0" y="0"/>
                  </a:lnTo>
                  <a:lnTo>
                    <a:pt x="0" y="692150"/>
                  </a:lnTo>
                  <a:lnTo>
                    <a:pt x="7057" y="735905"/>
                  </a:lnTo>
                  <a:lnTo>
                    <a:pt x="26708" y="773905"/>
                  </a:lnTo>
                  <a:lnTo>
                    <a:pt x="56674" y="803871"/>
                  </a:lnTo>
                  <a:lnTo>
                    <a:pt x="94675" y="823522"/>
                  </a:lnTo>
                  <a:lnTo>
                    <a:pt x="138430" y="830579"/>
                  </a:lnTo>
                  <a:lnTo>
                    <a:pt x="12053570" y="830579"/>
                  </a:lnTo>
                  <a:lnTo>
                    <a:pt x="12097325" y="823522"/>
                  </a:lnTo>
                  <a:lnTo>
                    <a:pt x="12135326" y="803871"/>
                  </a:lnTo>
                  <a:lnTo>
                    <a:pt x="12165292" y="773905"/>
                  </a:lnTo>
                  <a:lnTo>
                    <a:pt x="12184943" y="735905"/>
                  </a:lnTo>
                  <a:lnTo>
                    <a:pt x="12192000" y="69215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2083" y="199644"/>
              <a:ext cx="1982724" cy="429767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906000" y="216408"/>
              <a:ext cx="1778507" cy="429768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808090" y="91567"/>
              <a:ext cx="1127535" cy="590295"/>
            </a:xfrm>
            <a:prstGeom prst="rect">
              <a:avLst/>
            </a:prstGeom>
          </p:spPr>
        </p:pic>
      </p:grpSp>
      <p:sp>
        <p:nvSpPr>
          <p:cNvPr id="14" name="Google Shape;177;p2">
            <a:extLst>
              <a:ext uri="{FF2B5EF4-FFF2-40B4-BE49-F238E27FC236}">
                <a16:creationId xmlns:a16="http://schemas.microsoft.com/office/drawing/2014/main" id="{540639C1-65FB-4EEA-9D6D-121577BAF164}"/>
              </a:ext>
            </a:extLst>
          </p:cNvPr>
          <p:cNvSpPr txBox="1">
            <a:spLocks noGrp="1"/>
          </p:cNvSpPr>
          <p:nvPr/>
        </p:nvSpPr>
        <p:spPr>
          <a:xfrm>
            <a:off x="2019990" y="1036018"/>
            <a:ext cx="8000400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1643"/>
              </a:buClr>
              <a:buSzPts val="2400"/>
              <a:buFont typeface="Century Gothic"/>
              <a:buNone/>
              <a:defRPr sz="2400" b="1" i="0" u="none" strike="noStrike" cap="none">
                <a:solidFill>
                  <a:srgbClr val="01164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1643"/>
              </a:buClr>
              <a:buSzPts val="2400"/>
              <a:buFont typeface="Century Gothic"/>
              <a:buNone/>
            </a:pPr>
            <a:r>
              <a:rPr lang="es-PE" dirty="0">
                <a:solidFill>
                  <a:srgbClr val="C00000"/>
                </a:solidFill>
                <a:latin typeface="Poppins" panose="00000500000000000000" pitchFamily="2" charset="0"/>
                <a:ea typeface="Trebuchet MS"/>
                <a:cs typeface="Poppins" panose="00000500000000000000" pitchFamily="2" charset="0"/>
                <a:sym typeface="Trebuchet MS"/>
              </a:rPr>
              <a:t>Consideraciones para el cálculo de brecha de PA</a:t>
            </a:r>
            <a:endParaRPr lang="es-PE" dirty="0">
              <a:solidFill>
                <a:srgbClr val="C0000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5" name="Google Shape;75;g1dd735fff98_1_0">
            <a:extLst>
              <a:ext uri="{FF2B5EF4-FFF2-40B4-BE49-F238E27FC236}">
                <a16:creationId xmlns:a16="http://schemas.microsoft.com/office/drawing/2014/main" id="{9C788CE5-0FF4-420D-B6CC-ECE46256B96D}"/>
              </a:ext>
            </a:extLst>
          </p:cNvPr>
          <p:cNvSpPr/>
          <p:nvPr/>
        </p:nvSpPr>
        <p:spPr>
          <a:xfrm>
            <a:off x="839611" y="1754523"/>
            <a:ext cx="4646789" cy="748654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 algn="just">
              <a:buChar char="•"/>
            </a:pPr>
            <a:r>
              <a:rPr lang="es-ES" sz="12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El cálculo de la necesidad o excedencia de cada cargo se realiza por modalidad de servicio educativo (EBR, EBA, o EBE), no por nivel educativo (inicial, primaria o secundaria)</a:t>
            </a:r>
          </a:p>
        </p:txBody>
      </p:sp>
      <p:pic>
        <p:nvPicPr>
          <p:cNvPr id="17" name="Imagen 16" descr="Icono&#10;&#10;Descripción generada automáticamente">
            <a:extLst>
              <a:ext uri="{FF2B5EF4-FFF2-40B4-BE49-F238E27FC236}">
                <a16:creationId xmlns:a16="http://schemas.microsoft.com/office/drawing/2014/main" id="{9839403F-E4AB-4089-9F94-FCB6C90E61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7087" y="4744299"/>
            <a:ext cx="553500" cy="550611"/>
          </a:xfrm>
          <a:prstGeom prst="rect">
            <a:avLst/>
          </a:prstGeom>
        </p:spPr>
      </p:pic>
      <p:pic>
        <p:nvPicPr>
          <p:cNvPr id="18" name="Imagen 17" descr="Icono&#10;&#10;Descripción generada automáticamente">
            <a:extLst>
              <a:ext uri="{FF2B5EF4-FFF2-40B4-BE49-F238E27FC236}">
                <a16:creationId xmlns:a16="http://schemas.microsoft.com/office/drawing/2014/main" id="{D495F47A-59DD-4AF3-8A3C-C22D642E676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91442" y="5821982"/>
            <a:ext cx="457096" cy="550611"/>
          </a:xfrm>
          <a:prstGeom prst="rect">
            <a:avLst/>
          </a:prstGeom>
        </p:spPr>
      </p:pic>
      <p:sp>
        <p:nvSpPr>
          <p:cNvPr id="36" name="Google Shape;75;g1dd735fff98_1_0">
            <a:extLst>
              <a:ext uri="{FF2B5EF4-FFF2-40B4-BE49-F238E27FC236}">
                <a16:creationId xmlns:a16="http://schemas.microsoft.com/office/drawing/2014/main" id="{E982215D-9F41-4269-B1FC-3A46153D8D1E}"/>
              </a:ext>
            </a:extLst>
          </p:cNvPr>
          <p:cNvSpPr/>
          <p:nvPr/>
        </p:nvSpPr>
        <p:spPr>
          <a:xfrm>
            <a:off x="2350589" y="5558703"/>
            <a:ext cx="8157398" cy="10668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 algn="just">
              <a:buFont typeface="Arial"/>
              <a:buChar char="•"/>
            </a:pPr>
            <a:r>
              <a:rPr lang="es-ES" sz="12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Se sugiere utilizar las siguientes bases de datos para el cálculo de brecha:</a:t>
            </a:r>
          </a:p>
          <a:p>
            <a:pPr marL="742950" lvl="1" indent="-285750" algn="just">
              <a:buFont typeface="Wingdings"/>
              <a:buChar char="§"/>
            </a:pPr>
            <a:r>
              <a:rPr lang="es-ES" sz="12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Reporte de plazas Nexus: Identificación de plazas y personal existente en las II.EE.</a:t>
            </a:r>
          </a:p>
          <a:p>
            <a:pPr marL="742950" lvl="1" indent="-285750" algn="just">
              <a:buFont typeface="Wingdings"/>
              <a:buChar char="§"/>
            </a:pPr>
            <a:r>
              <a:rPr lang="es-ES" sz="12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SIAGIE: Identificación de secciones.</a:t>
            </a:r>
          </a:p>
          <a:p>
            <a:pPr marL="742950" lvl="1" indent="-285750" algn="just">
              <a:buFont typeface="Wingdings"/>
              <a:buChar char="§"/>
            </a:pPr>
            <a:r>
              <a:rPr lang="es-ES" sz="12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Padrón Web: Identificación de turnos de atención.</a:t>
            </a:r>
            <a:endParaRPr lang="es-PE" sz="1200" b="0" i="0" u="none" strike="noStrike" dirty="0">
              <a:solidFill>
                <a:srgbClr val="002060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6" name="Google Shape;73;g1dd735fff98_1_0">
            <a:extLst>
              <a:ext uri="{FF2B5EF4-FFF2-40B4-BE49-F238E27FC236}">
                <a16:creationId xmlns:a16="http://schemas.microsoft.com/office/drawing/2014/main" id="{534FACA5-EFC9-4498-A5E8-E7CB960CB96B}"/>
              </a:ext>
            </a:extLst>
          </p:cNvPr>
          <p:cNvSpPr/>
          <p:nvPr/>
        </p:nvSpPr>
        <p:spPr>
          <a:xfrm>
            <a:off x="1276720" y="2798018"/>
            <a:ext cx="4114800" cy="16764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073763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77;g1dd735fff98_1_0">
            <a:extLst>
              <a:ext uri="{FF2B5EF4-FFF2-40B4-BE49-F238E27FC236}">
                <a16:creationId xmlns:a16="http://schemas.microsoft.com/office/drawing/2014/main" id="{1BB35C0E-D2D7-4EB6-813A-0AE99E86DCB0}"/>
              </a:ext>
            </a:extLst>
          </p:cNvPr>
          <p:cNvSpPr/>
          <p:nvPr/>
        </p:nvSpPr>
        <p:spPr>
          <a:xfrm>
            <a:off x="3904881" y="3331418"/>
            <a:ext cx="1334238" cy="1000390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900"/>
            </a:pPr>
            <a:r>
              <a:rPr lang="es-ES" sz="900" b="0" i="0" u="none" strike="noStrike" cap="none" dirty="0">
                <a:solidFill>
                  <a:srgbClr val="00000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Para calcular la necesidad de PA:</a:t>
            </a:r>
          </a:p>
          <a:p>
            <a:pPr marL="93663" marR="0" lvl="0" indent="-9366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 panose="020B0604020202020204" pitchFamily="34" charset="0"/>
              <a:buChar char="•"/>
            </a:pPr>
            <a:r>
              <a:rPr lang="es-ES" sz="900" dirty="0"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Secciones: 12</a:t>
            </a:r>
          </a:p>
          <a:p>
            <a:pPr marL="93663" marR="0" lvl="0" indent="-9366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 panose="020B0604020202020204" pitchFamily="34" charset="0"/>
              <a:buChar char="•"/>
            </a:pPr>
            <a:r>
              <a:rPr lang="es-ES" sz="900" b="0" i="0" u="none" strike="noStrike" cap="none" dirty="0">
                <a:solidFill>
                  <a:srgbClr val="00000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Aulas: 12</a:t>
            </a:r>
          </a:p>
          <a:p>
            <a:pPr marL="93663" marR="0" lvl="0" indent="-9366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 panose="020B0604020202020204" pitchFamily="34" charset="0"/>
              <a:buChar char="•"/>
            </a:pPr>
            <a:r>
              <a:rPr lang="es-ES" sz="900" dirty="0"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Turnos 2</a:t>
            </a:r>
          </a:p>
        </p:txBody>
      </p:sp>
      <p:sp>
        <p:nvSpPr>
          <p:cNvPr id="25" name="Google Shape;80;g1dd735fff98_1_0">
            <a:extLst>
              <a:ext uri="{FF2B5EF4-FFF2-40B4-BE49-F238E27FC236}">
                <a16:creationId xmlns:a16="http://schemas.microsoft.com/office/drawing/2014/main" id="{E911BBA7-D598-4511-A4B3-5DF6639EF4ED}"/>
              </a:ext>
            </a:extLst>
          </p:cNvPr>
          <p:cNvSpPr/>
          <p:nvPr/>
        </p:nvSpPr>
        <p:spPr>
          <a:xfrm>
            <a:off x="3894686" y="2988964"/>
            <a:ext cx="1344433" cy="263857"/>
          </a:xfrm>
          <a:prstGeom prst="roundRect">
            <a:avLst>
              <a:gd name="adj" fmla="val 16667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24000" tIns="121900" rIns="240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900" b="1" dirty="0">
                <a:solidFill>
                  <a:schemeClr val="lt1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Consideraciones</a:t>
            </a:r>
            <a:endParaRPr lang="es-ES" sz="900" b="1" i="0" u="none" strike="noStrike" cap="none" dirty="0">
              <a:solidFill>
                <a:schemeClr val="lt1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</a:endParaRPr>
          </a:p>
        </p:txBody>
      </p:sp>
      <p:sp>
        <p:nvSpPr>
          <p:cNvPr id="34" name="Google Shape;80;g1dd735fff98_1_0">
            <a:extLst>
              <a:ext uri="{FF2B5EF4-FFF2-40B4-BE49-F238E27FC236}">
                <a16:creationId xmlns:a16="http://schemas.microsoft.com/office/drawing/2014/main" id="{6B032F9F-23CF-4F1C-B9C2-6DA19DE21BAE}"/>
              </a:ext>
            </a:extLst>
          </p:cNvPr>
          <p:cNvSpPr/>
          <p:nvPr/>
        </p:nvSpPr>
        <p:spPr>
          <a:xfrm>
            <a:off x="1502595" y="3010830"/>
            <a:ext cx="2163489" cy="241991"/>
          </a:xfrm>
          <a:prstGeom prst="roundRect">
            <a:avLst>
              <a:gd name="adj" fmla="val 16667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24000" tIns="121900" rIns="240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900" b="1" i="0" u="none" strike="noStrike" cap="none" dirty="0">
                <a:solidFill>
                  <a:schemeClr val="lt1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Carac</a:t>
            </a:r>
            <a:r>
              <a:rPr lang="es-ES" sz="900" b="1" dirty="0">
                <a:solidFill>
                  <a:schemeClr val="lt1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terísticas de la IE</a:t>
            </a:r>
            <a:endParaRPr lang="es-ES" sz="900" b="1" i="0" u="none" strike="noStrike" cap="none" dirty="0">
              <a:solidFill>
                <a:schemeClr val="lt1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</a:endParaRPr>
          </a:p>
        </p:txBody>
      </p:sp>
      <p:sp>
        <p:nvSpPr>
          <p:cNvPr id="35" name="Google Shape;77;g1dd735fff98_1_0">
            <a:extLst>
              <a:ext uri="{FF2B5EF4-FFF2-40B4-BE49-F238E27FC236}">
                <a16:creationId xmlns:a16="http://schemas.microsoft.com/office/drawing/2014/main" id="{6A9CD885-4C81-41BC-93AB-51439C461EB2}"/>
              </a:ext>
            </a:extLst>
          </p:cNvPr>
          <p:cNvSpPr/>
          <p:nvPr/>
        </p:nvSpPr>
        <p:spPr>
          <a:xfrm>
            <a:off x="1493832" y="3336091"/>
            <a:ext cx="2186164" cy="1000391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R="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</a:pPr>
            <a:r>
              <a:rPr lang="es-ES" sz="900" dirty="0"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IE EBR con</a:t>
            </a:r>
          </a:p>
          <a:p>
            <a:pPr marL="93663" marR="0" lvl="0" indent="-9366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 panose="020B0604020202020204" pitchFamily="34" charset="0"/>
              <a:buChar char="•"/>
            </a:pPr>
            <a:r>
              <a:rPr lang="es-ES" sz="900" b="1" dirty="0"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Primaria: </a:t>
            </a:r>
            <a:r>
              <a:rPr lang="es-ES" sz="900" dirty="0"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4 secciones | 4 aulas | Turno mañana y tarde</a:t>
            </a:r>
          </a:p>
          <a:p>
            <a:pPr marL="93663" marR="0" lvl="0" indent="-9366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 panose="020B0604020202020204" pitchFamily="34" charset="0"/>
              <a:buChar char="•"/>
            </a:pPr>
            <a:r>
              <a:rPr lang="es-ES" sz="900" b="1" i="0" u="none" strike="noStrike" cap="none" dirty="0">
                <a:solidFill>
                  <a:srgbClr val="00000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Secundaria:</a:t>
            </a:r>
            <a:r>
              <a:rPr lang="es-ES" sz="900" b="0" i="0" u="none" strike="noStrike" cap="none" dirty="0">
                <a:solidFill>
                  <a:srgbClr val="00000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 8 secciones | 8 aulas | Turno mañana y tarde</a:t>
            </a:r>
            <a:endParaRPr sz="900" b="0" i="0" u="none" strike="noStrike" cap="none" dirty="0">
              <a:solidFill>
                <a:srgbClr val="000000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  <a:sym typeface="Calibri"/>
            </a:endParaRPr>
          </a:p>
        </p:txBody>
      </p:sp>
      <p:sp>
        <p:nvSpPr>
          <p:cNvPr id="40" name="Google Shape;75;g1dd735fff98_1_0">
            <a:extLst>
              <a:ext uri="{FF2B5EF4-FFF2-40B4-BE49-F238E27FC236}">
                <a16:creationId xmlns:a16="http://schemas.microsoft.com/office/drawing/2014/main" id="{72A21EC5-9149-487E-9799-0C8A52916062}"/>
              </a:ext>
            </a:extLst>
          </p:cNvPr>
          <p:cNvSpPr/>
          <p:nvPr/>
        </p:nvSpPr>
        <p:spPr>
          <a:xfrm>
            <a:off x="6248400" y="1781456"/>
            <a:ext cx="5207507" cy="817888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 algn="just">
              <a:buChar char="•"/>
            </a:pPr>
            <a:r>
              <a:rPr lang="es-ES" sz="12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Para locales educativos (códigos locales) con más de una modalidad de servicio educativo (EBR, EBA, o EBE), el cálculo se realiza por separado para cada modalidad. Además, los máximos expresados para cada criterio corresponden a cada modalidad de servicio educativo.</a:t>
            </a:r>
          </a:p>
        </p:txBody>
      </p:sp>
      <p:sp>
        <p:nvSpPr>
          <p:cNvPr id="41" name="Google Shape;75;g1dd735fff98_1_0">
            <a:extLst>
              <a:ext uri="{FF2B5EF4-FFF2-40B4-BE49-F238E27FC236}">
                <a16:creationId xmlns:a16="http://schemas.microsoft.com/office/drawing/2014/main" id="{FB84A3AD-8F55-4DC1-B537-EE61FC069A06}"/>
              </a:ext>
            </a:extLst>
          </p:cNvPr>
          <p:cNvSpPr/>
          <p:nvPr/>
        </p:nvSpPr>
        <p:spPr>
          <a:xfrm>
            <a:off x="2350588" y="4570585"/>
            <a:ext cx="8157399" cy="1021312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 algn="just">
              <a:buChar char="•"/>
            </a:pPr>
            <a:r>
              <a:rPr lang="es-ES" sz="12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Para la identificación de necesidad o excedencia de cada cargo, se debe tomar en cuenta las diferentes variantes de sus denominaciones. </a:t>
            </a:r>
          </a:p>
          <a:p>
            <a:pPr marL="714375" lvl="2" indent="-285750" algn="just">
              <a:buFont typeface="Wingdings" panose="05000000000000000000" pitchFamily="2" charset="2"/>
              <a:buChar char="§"/>
            </a:pPr>
            <a:r>
              <a:rPr lang="es-ES" sz="12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Ejemplo de cargo de Secretaria: considerar las plazas y personal existentes con denominación de </a:t>
            </a:r>
            <a:r>
              <a:rPr lang="es-PE" sz="1200" b="0" i="0" u="none" strike="noStrike" dirty="0">
                <a:solidFill>
                  <a:srgbClr val="002060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Secretaria, Secretaria I, Secretaria II, Secretaria III, Secretaria IV.</a:t>
            </a:r>
          </a:p>
        </p:txBody>
      </p:sp>
      <p:sp>
        <p:nvSpPr>
          <p:cNvPr id="42" name="Google Shape;73;g1dd735fff98_1_0">
            <a:extLst>
              <a:ext uri="{FF2B5EF4-FFF2-40B4-BE49-F238E27FC236}">
                <a16:creationId xmlns:a16="http://schemas.microsoft.com/office/drawing/2014/main" id="{7EF74D48-8150-4516-8618-878B269B7262}"/>
              </a:ext>
            </a:extLst>
          </p:cNvPr>
          <p:cNvSpPr/>
          <p:nvPr/>
        </p:nvSpPr>
        <p:spPr>
          <a:xfrm>
            <a:off x="6705600" y="2800885"/>
            <a:ext cx="4572000" cy="16764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073763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77;g1dd735fff98_1_0">
            <a:extLst>
              <a:ext uri="{FF2B5EF4-FFF2-40B4-BE49-F238E27FC236}">
                <a16:creationId xmlns:a16="http://schemas.microsoft.com/office/drawing/2014/main" id="{F9651941-5025-406C-BBB5-57AE06E47FA4}"/>
              </a:ext>
            </a:extLst>
          </p:cNvPr>
          <p:cNvSpPr/>
          <p:nvPr/>
        </p:nvSpPr>
        <p:spPr>
          <a:xfrm>
            <a:off x="9333760" y="3334285"/>
            <a:ext cx="1703751" cy="1000390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900"/>
            </a:pPr>
            <a:r>
              <a:rPr lang="es-ES" sz="900" b="0" i="0" u="none" strike="noStrike" cap="none" dirty="0">
                <a:solidFill>
                  <a:srgbClr val="00000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Para calcular la necesidad de PA, </a:t>
            </a:r>
            <a:r>
              <a:rPr lang="es-ES" sz="900" b="1" i="0" u="none" strike="noStrike" cap="none" dirty="0">
                <a:solidFill>
                  <a:srgbClr val="00000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no</a:t>
            </a:r>
            <a:r>
              <a:rPr lang="es-ES" sz="900" b="0" i="0" u="none" strike="noStrike" cap="none" dirty="0">
                <a:solidFill>
                  <a:srgbClr val="00000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 se suman las cantidades de secciones, aulas y turnos de las modalidades. </a:t>
            </a:r>
          </a:p>
        </p:txBody>
      </p:sp>
      <p:sp>
        <p:nvSpPr>
          <p:cNvPr id="44" name="Google Shape;80;g1dd735fff98_1_0">
            <a:extLst>
              <a:ext uri="{FF2B5EF4-FFF2-40B4-BE49-F238E27FC236}">
                <a16:creationId xmlns:a16="http://schemas.microsoft.com/office/drawing/2014/main" id="{89D589E3-0D40-4CFB-9F52-9762A917D6B7}"/>
              </a:ext>
            </a:extLst>
          </p:cNvPr>
          <p:cNvSpPr/>
          <p:nvPr/>
        </p:nvSpPr>
        <p:spPr>
          <a:xfrm>
            <a:off x="9323566" y="2991831"/>
            <a:ext cx="1703751" cy="263857"/>
          </a:xfrm>
          <a:prstGeom prst="roundRect">
            <a:avLst>
              <a:gd name="adj" fmla="val 16667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24000" tIns="121900" rIns="240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900" b="1" dirty="0">
                <a:solidFill>
                  <a:schemeClr val="lt1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Consideraciones</a:t>
            </a:r>
            <a:endParaRPr lang="es-ES" sz="900" b="1" i="0" u="none" strike="noStrike" cap="none" dirty="0">
              <a:solidFill>
                <a:schemeClr val="lt1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</a:endParaRPr>
          </a:p>
        </p:txBody>
      </p:sp>
      <p:sp>
        <p:nvSpPr>
          <p:cNvPr id="45" name="Google Shape;80;g1dd735fff98_1_0">
            <a:extLst>
              <a:ext uri="{FF2B5EF4-FFF2-40B4-BE49-F238E27FC236}">
                <a16:creationId xmlns:a16="http://schemas.microsoft.com/office/drawing/2014/main" id="{07B758DD-7E54-414A-B793-5DFEC082154E}"/>
              </a:ext>
            </a:extLst>
          </p:cNvPr>
          <p:cNvSpPr/>
          <p:nvPr/>
        </p:nvSpPr>
        <p:spPr>
          <a:xfrm>
            <a:off x="6931475" y="3013697"/>
            <a:ext cx="2163489" cy="241991"/>
          </a:xfrm>
          <a:prstGeom prst="roundRect">
            <a:avLst>
              <a:gd name="adj" fmla="val 16667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24000" tIns="121900" rIns="240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900" b="1" i="0" u="none" strike="noStrike" cap="none" dirty="0">
                <a:solidFill>
                  <a:schemeClr val="lt1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Modalidades en el local educativo</a:t>
            </a:r>
            <a:endParaRPr lang="es-ES" sz="900" b="1" i="0" u="none" strike="noStrike" cap="none" dirty="0">
              <a:solidFill>
                <a:schemeClr val="lt1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</a:endParaRPr>
          </a:p>
        </p:txBody>
      </p:sp>
      <p:sp>
        <p:nvSpPr>
          <p:cNvPr id="46" name="Google Shape;77;g1dd735fff98_1_0">
            <a:extLst>
              <a:ext uri="{FF2B5EF4-FFF2-40B4-BE49-F238E27FC236}">
                <a16:creationId xmlns:a16="http://schemas.microsoft.com/office/drawing/2014/main" id="{B76F6563-3C4D-4C99-BADC-B10B88E05558}"/>
              </a:ext>
            </a:extLst>
          </p:cNvPr>
          <p:cNvSpPr/>
          <p:nvPr/>
        </p:nvSpPr>
        <p:spPr>
          <a:xfrm>
            <a:off x="6922712" y="3338958"/>
            <a:ext cx="2186164" cy="963443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R="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</a:pPr>
            <a:r>
              <a:rPr lang="es-ES" sz="900" b="0" i="0" u="none" strike="noStrike" cap="none" dirty="0">
                <a:solidFill>
                  <a:srgbClr val="00000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Código Local con:</a:t>
            </a:r>
            <a:endParaRPr lang="es-ES" sz="900" dirty="0">
              <a:latin typeface="Poppins" panose="00000500000000000000" pitchFamily="2" charset="0"/>
              <a:ea typeface="Calibri"/>
              <a:cs typeface="Poppins" panose="00000500000000000000" pitchFamily="2" charset="0"/>
              <a:sym typeface="Calibri"/>
            </a:endParaRPr>
          </a:p>
          <a:p>
            <a:pPr marL="93663" marR="0" lvl="0" indent="-9366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 panose="020B0604020202020204" pitchFamily="34" charset="0"/>
              <a:buChar char="•"/>
            </a:pPr>
            <a:r>
              <a:rPr lang="es-ES" sz="900" b="1" dirty="0"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EBR:</a:t>
            </a:r>
            <a:r>
              <a:rPr lang="es-ES" sz="900" dirty="0"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 15 secciones | 15 aulas | Turno mañana y tarde</a:t>
            </a:r>
          </a:p>
          <a:p>
            <a:pPr marL="93663" marR="0" lvl="0" indent="-9366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 panose="020B0604020202020204" pitchFamily="34" charset="0"/>
              <a:buChar char="•"/>
            </a:pPr>
            <a:r>
              <a:rPr lang="es-ES" sz="900" b="1" i="0" u="none" strike="noStrike" cap="none" dirty="0">
                <a:solidFill>
                  <a:srgbClr val="00000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EBA:</a:t>
            </a:r>
            <a:r>
              <a:rPr lang="es-ES" sz="900" b="0" i="0" u="none" strike="noStrike" cap="none" dirty="0">
                <a:solidFill>
                  <a:srgbClr val="00000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 8 secciones | 8 aulas | Turno noche</a:t>
            </a:r>
          </a:p>
        </p:txBody>
      </p:sp>
    </p:spTree>
    <p:extLst>
      <p:ext uri="{BB962C8B-B14F-4D97-AF65-F5344CB8AC3E}">
        <p14:creationId xmlns:p14="http://schemas.microsoft.com/office/powerpoint/2010/main" val="1158611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ángulo 58">
            <a:extLst>
              <a:ext uri="{FF2B5EF4-FFF2-40B4-BE49-F238E27FC236}">
                <a16:creationId xmlns:a16="http://schemas.microsoft.com/office/drawing/2014/main" id="{41804940-F6C7-4B85-A148-B64F21558456}"/>
              </a:ext>
            </a:extLst>
          </p:cNvPr>
          <p:cNvSpPr/>
          <p:nvPr/>
        </p:nvSpPr>
        <p:spPr>
          <a:xfrm>
            <a:off x="1631379" y="5551866"/>
            <a:ext cx="9270854" cy="12373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0C29918B-D381-4619-AED8-FE613DA20E51}"/>
              </a:ext>
            </a:extLst>
          </p:cNvPr>
          <p:cNvSpPr/>
          <p:nvPr/>
        </p:nvSpPr>
        <p:spPr>
          <a:xfrm>
            <a:off x="2187519" y="4637858"/>
            <a:ext cx="4079287" cy="796683"/>
          </a:xfrm>
          <a:prstGeom prst="rect">
            <a:avLst/>
          </a:prstGeom>
          <a:noFill/>
          <a:ln w="19050">
            <a:solidFill>
              <a:srgbClr val="6DB97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grpSp>
        <p:nvGrpSpPr>
          <p:cNvPr id="8" name="object 8"/>
          <p:cNvGrpSpPr/>
          <p:nvPr/>
        </p:nvGrpSpPr>
        <p:grpSpPr>
          <a:xfrm>
            <a:off x="0" y="0"/>
            <a:ext cx="12192000" cy="830580"/>
            <a:chOff x="0" y="0"/>
            <a:chExt cx="12192000" cy="830580"/>
          </a:xfrm>
        </p:grpSpPr>
        <p:sp>
          <p:nvSpPr>
            <p:cNvPr id="9" name="object 9"/>
            <p:cNvSpPr/>
            <p:nvPr/>
          </p:nvSpPr>
          <p:spPr>
            <a:xfrm>
              <a:off x="0" y="0"/>
              <a:ext cx="12192000" cy="830580"/>
            </a:xfrm>
            <a:custGeom>
              <a:avLst/>
              <a:gdLst/>
              <a:ahLst/>
              <a:cxnLst/>
              <a:rect l="l" t="t" r="r" b="b"/>
              <a:pathLst>
                <a:path w="12192000" h="830580">
                  <a:moveTo>
                    <a:pt x="12192000" y="0"/>
                  </a:moveTo>
                  <a:lnTo>
                    <a:pt x="0" y="0"/>
                  </a:lnTo>
                  <a:lnTo>
                    <a:pt x="0" y="692150"/>
                  </a:lnTo>
                  <a:lnTo>
                    <a:pt x="7057" y="735905"/>
                  </a:lnTo>
                  <a:lnTo>
                    <a:pt x="26708" y="773905"/>
                  </a:lnTo>
                  <a:lnTo>
                    <a:pt x="56674" y="803871"/>
                  </a:lnTo>
                  <a:lnTo>
                    <a:pt x="94675" y="823522"/>
                  </a:lnTo>
                  <a:lnTo>
                    <a:pt x="138430" y="830579"/>
                  </a:lnTo>
                  <a:lnTo>
                    <a:pt x="12053570" y="830579"/>
                  </a:lnTo>
                  <a:lnTo>
                    <a:pt x="12097325" y="823522"/>
                  </a:lnTo>
                  <a:lnTo>
                    <a:pt x="12135326" y="803871"/>
                  </a:lnTo>
                  <a:lnTo>
                    <a:pt x="12165292" y="773905"/>
                  </a:lnTo>
                  <a:lnTo>
                    <a:pt x="12184943" y="735905"/>
                  </a:lnTo>
                  <a:lnTo>
                    <a:pt x="12192000" y="69215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2083" y="199644"/>
              <a:ext cx="1982724" cy="429767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906000" y="216408"/>
              <a:ext cx="1778507" cy="429768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808090" y="91567"/>
              <a:ext cx="1127535" cy="590295"/>
            </a:xfrm>
            <a:prstGeom prst="rect">
              <a:avLst/>
            </a:prstGeom>
          </p:spPr>
        </p:pic>
      </p:grpSp>
      <p:sp>
        <p:nvSpPr>
          <p:cNvPr id="14" name="Google Shape;177;p2">
            <a:extLst>
              <a:ext uri="{FF2B5EF4-FFF2-40B4-BE49-F238E27FC236}">
                <a16:creationId xmlns:a16="http://schemas.microsoft.com/office/drawing/2014/main" id="{540639C1-65FB-4EEA-9D6D-121577BAF164}"/>
              </a:ext>
            </a:extLst>
          </p:cNvPr>
          <p:cNvSpPr txBox="1">
            <a:spLocks noGrp="1"/>
          </p:cNvSpPr>
          <p:nvPr/>
        </p:nvSpPr>
        <p:spPr>
          <a:xfrm>
            <a:off x="4962524" y="982108"/>
            <a:ext cx="2876552" cy="477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1643"/>
              </a:buClr>
              <a:buSzPts val="2400"/>
              <a:buFont typeface="Century Gothic"/>
              <a:buNone/>
              <a:defRPr sz="2400" b="1" i="0" u="none" strike="noStrike" cap="none">
                <a:solidFill>
                  <a:srgbClr val="01164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1643"/>
              </a:buClr>
              <a:buSzPts val="2400"/>
              <a:buFont typeface="Century Gothic"/>
              <a:buNone/>
            </a:pPr>
            <a:r>
              <a:rPr lang="es-PE" sz="2500" dirty="0">
                <a:solidFill>
                  <a:srgbClr val="C00000"/>
                </a:solidFill>
                <a:latin typeface="Poppins" panose="00000500000000000000" pitchFamily="2" charset="0"/>
                <a:ea typeface="Trebuchet MS"/>
                <a:cs typeface="Poppins" panose="00000500000000000000" pitchFamily="2" charset="0"/>
                <a:sym typeface="Trebuchet MS"/>
              </a:rPr>
              <a:t>Próximos pasos</a:t>
            </a:r>
            <a:endParaRPr lang="es-PE" sz="2500" dirty="0">
              <a:solidFill>
                <a:srgbClr val="C0000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801E0A33-7E69-4F14-86A7-59A963A0C119}"/>
              </a:ext>
            </a:extLst>
          </p:cNvPr>
          <p:cNvSpPr txBox="1"/>
          <p:nvPr/>
        </p:nvSpPr>
        <p:spPr>
          <a:xfrm>
            <a:off x="1371600" y="1542547"/>
            <a:ext cx="982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Habiendo culminado el proceso de racionalización y reordenado las excedencias identificadas, las Unidades Ejecutoras (UE) deberán enviar la necesidad o brecha de PA calculada a sus respectivas DRE/GRE.</a:t>
            </a:r>
          </a:p>
          <a:p>
            <a:endParaRPr lang="es-PE" sz="1200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ADE5FA81-D8B7-4864-ABFC-91807BCEF61B}"/>
              </a:ext>
            </a:extLst>
          </p:cNvPr>
          <p:cNvSpPr txBox="1"/>
          <p:nvPr/>
        </p:nvSpPr>
        <p:spPr>
          <a:xfrm>
            <a:off x="1368043" y="2237601"/>
            <a:ext cx="9985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A su vez, las DRE/GRE consolidarán, validarán y enviarán la brecha de PA de las UE de su jurisdicción al Ministerio de Educación: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E1651591-E42C-4E01-A29A-72C028687934}"/>
              </a:ext>
            </a:extLst>
          </p:cNvPr>
          <p:cNvSpPr txBox="1"/>
          <p:nvPr/>
        </p:nvSpPr>
        <p:spPr>
          <a:xfrm>
            <a:off x="1400705" y="3441037"/>
            <a:ext cx="980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Los envíos de la brecha (de UE a DRE/GRE y de DRE/GRE a MINEDU) deberán realizarse utilizando los </a:t>
            </a:r>
            <a:r>
              <a:rPr lang="es-ES" sz="1200" b="1" dirty="0">
                <a:solidFill>
                  <a:srgbClr val="FF000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formatos a compartir por el MINEDU</a:t>
            </a:r>
            <a:r>
              <a:rPr lang="es-ES" sz="1200" dirty="0">
                <a:solidFill>
                  <a:srgbClr val="434343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.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54BC30E8-E7CD-4514-A350-C4B8DADC7D68}"/>
              </a:ext>
            </a:extLst>
          </p:cNvPr>
          <p:cNvSpPr txBox="1"/>
          <p:nvPr/>
        </p:nvSpPr>
        <p:spPr>
          <a:xfrm>
            <a:off x="3136359" y="4211247"/>
            <a:ext cx="6010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2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Las dudas y/o consultas pueden ser remitidas a los siguientes correos:</a:t>
            </a:r>
            <a:endParaRPr lang="es-PE" sz="1200" dirty="0">
              <a:solidFill>
                <a:srgbClr val="002060"/>
              </a:solidFill>
            </a:endParaRP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4C7BFED8-3A7B-45AC-A3ED-2AEC6A1BD97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767" y="1624339"/>
            <a:ext cx="195938" cy="195938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05E846DE-FAB8-4CB6-B33A-731B469164C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208" y="2299571"/>
            <a:ext cx="195938" cy="195938"/>
          </a:xfrm>
          <a:prstGeom prst="rect">
            <a:avLst/>
          </a:prstGeom>
        </p:spPr>
      </p:pic>
      <p:sp>
        <p:nvSpPr>
          <p:cNvPr id="20" name="CuadroTexto 19">
            <a:extLst>
              <a:ext uri="{FF2B5EF4-FFF2-40B4-BE49-F238E27FC236}">
                <a16:creationId xmlns:a16="http://schemas.microsoft.com/office/drawing/2014/main" id="{BD6D78DC-07E1-404A-9D2E-4639C18BB852}"/>
              </a:ext>
            </a:extLst>
          </p:cNvPr>
          <p:cNvSpPr txBox="1"/>
          <p:nvPr/>
        </p:nvSpPr>
        <p:spPr>
          <a:xfrm>
            <a:off x="1936622" y="2693090"/>
            <a:ext cx="40792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algn="just"/>
            <a:r>
              <a:rPr lang="es-ES" sz="12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Brecha de II.EE. de </a:t>
            </a:r>
            <a:r>
              <a:rPr lang="es-ES" sz="1200" b="1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Educación Básica</a:t>
            </a:r>
            <a:r>
              <a:rPr lang="es-ES" sz="12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: enviar a la </a:t>
            </a:r>
            <a:r>
              <a:rPr lang="es-ES" sz="1200" b="1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DIF</a:t>
            </a:r>
            <a:r>
              <a:rPr lang="es-ES" sz="12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 a través de mesa de partes.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C0E48D3F-2DE7-4D61-A32F-1B3AEDB5CF95}"/>
              </a:ext>
            </a:extLst>
          </p:cNvPr>
          <p:cNvSpPr txBox="1"/>
          <p:nvPr/>
        </p:nvSpPr>
        <p:spPr>
          <a:xfrm>
            <a:off x="6568889" y="2693090"/>
            <a:ext cx="3673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Brecha de II.EE. </a:t>
            </a:r>
            <a:r>
              <a:rPr lang="es-ES" sz="1200" b="1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Técnico Productiva</a:t>
            </a:r>
            <a:r>
              <a:rPr lang="es-ES" sz="12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: enviar a la </a:t>
            </a:r>
            <a:r>
              <a:rPr lang="es-ES" sz="1200" b="1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DISERTPA</a:t>
            </a:r>
            <a:r>
              <a:rPr lang="es-ES" sz="12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 a través de mesa de partes.</a:t>
            </a:r>
            <a:endParaRPr lang="es-PE" sz="1200" dirty="0"/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4FB2A4A7-51C1-43C0-9156-A032B1B8CB23}"/>
              </a:ext>
            </a:extLst>
          </p:cNvPr>
          <p:cNvSpPr/>
          <p:nvPr/>
        </p:nvSpPr>
        <p:spPr>
          <a:xfrm>
            <a:off x="4020223" y="2540690"/>
            <a:ext cx="135510" cy="135510"/>
          </a:xfrm>
          <a:prstGeom prst="ellipse">
            <a:avLst/>
          </a:prstGeom>
          <a:solidFill>
            <a:srgbClr val="6DB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9B6B2548-CFA8-4242-83CA-31C10CB0F2A0}"/>
              </a:ext>
            </a:extLst>
          </p:cNvPr>
          <p:cNvSpPr/>
          <p:nvPr/>
        </p:nvSpPr>
        <p:spPr>
          <a:xfrm>
            <a:off x="8334311" y="2546423"/>
            <a:ext cx="135510" cy="135510"/>
          </a:xfrm>
          <a:prstGeom prst="ellipse">
            <a:avLst/>
          </a:prstGeom>
          <a:solidFill>
            <a:srgbClr val="6DB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36" name="Imagen 35">
            <a:extLst>
              <a:ext uri="{FF2B5EF4-FFF2-40B4-BE49-F238E27FC236}">
                <a16:creationId xmlns:a16="http://schemas.microsoft.com/office/drawing/2014/main" id="{B73EF1DD-26CB-44C0-898A-471096AA65C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881" y="3511870"/>
            <a:ext cx="195938" cy="195938"/>
          </a:xfrm>
          <a:prstGeom prst="rect">
            <a:avLst/>
          </a:prstGeom>
        </p:spPr>
      </p:pic>
      <p:sp>
        <p:nvSpPr>
          <p:cNvPr id="37" name="Rectángulo 36">
            <a:extLst>
              <a:ext uri="{FF2B5EF4-FFF2-40B4-BE49-F238E27FC236}">
                <a16:creationId xmlns:a16="http://schemas.microsoft.com/office/drawing/2014/main" id="{2AEA067C-0D53-4188-93D1-437A30E5C29E}"/>
              </a:ext>
            </a:extLst>
          </p:cNvPr>
          <p:cNvSpPr/>
          <p:nvPr/>
        </p:nvSpPr>
        <p:spPr>
          <a:xfrm>
            <a:off x="6400800" y="2606890"/>
            <a:ext cx="4079287" cy="587712"/>
          </a:xfrm>
          <a:prstGeom prst="rect">
            <a:avLst/>
          </a:prstGeom>
          <a:noFill/>
          <a:ln w="19050">
            <a:solidFill>
              <a:srgbClr val="6DB97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39" name="Imagen 38">
            <a:extLst>
              <a:ext uri="{FF2B5EF4-FFF2-40B4-BE49-F238E27FC236}">
                <a16:creationId xmlns:a16="http://schemas.microsoft.com/office/drawing/2014/main" id="{73F7F00A-5F22-4F30-8468-E82A1D23D25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6578" y="4170138"/>
            <a:ext cx="359216" cy="359216"/>
          </a:xfrm>
          <a:prstGeom prst="rect">
            <a:avLst/>
          </a:prstGeom>
        </p:spPr>
      </p:pic>
      <p:sp>
        <p:nvSpPr>
          <p:cNvPr id="40" name="CuadroTexto 39">
            <a:extLst>
              <a:ext uri="{FF2B5EF4-FFF2-40B4-BE49-F238E27FC236}">
                <a16:creationId xmlns:a16="http://schemas.microsoft.com/office/drawing/2014/main" id="{3CF76AA3-3E84-4F84-A5B4-255DA90BBF6D}"/>
              </a:ext>
            </a:extLst>
          </p:cNvPr>
          <p:cNvSpPr txBox="1"/>
          <p:nvPr/>
        </p:nvSpPr>
        <p:spPr>
          <a:xfrm>
            <a:off x="2311778" y="4690051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8" algn="l"/>
            <a:r>
              <a:rPr lang="es-ES" sz="1200" b="1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II. EE. Educación Básica DIF:</a:t>
            </a:r>
          </a:p>
          <a:p>
            <a:pPr marL="514350" lvl="8" indent="-171450" algn="l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digcespecialista17@minedu.gob.pe</a:t>
            </a:r>
            <a:endParaRPr lang="es-ES" sz="1200" dirty="0">
              <a:solidFill>
                <a:srgbClr val="002060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</a:endParaRPr>
          </a:p>
          <a:p>
            <a:pPr marL="514350" lvl="8" indent="-171450" algn="l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especialista_pa@minedu.gob.pe</a:t>
            </a:r>
            <a:r>
              <a:rPr lang="es-ES" sz="12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 </a:t>
            </a:r>
            <a:endParaRPr lang="es-PE" sz="1200" dirty="0"/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978476C5-61EE-45E8-B346-3C0E5B4C01C3}"/>
              </a:ext>
            </a:extLst>
          </p:cNvPr>
          <p:cNvSpPr txBox="1"/>
          <p:nvPr/>
        </p:nvSpPr>
        <p:spPr>
          <a:xfrm>
            <a:off x="6768584" y="4695933"/>
            <a:ext cx="359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200" b="1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Educación Técnico Productiva - DISERTPA: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evaluaciondisertpa19@minedu.gob.pe</a:t>
            </a:r>
            <a:endParaRPr lang="es-ES" sz="1200" dirty="0">
              <a:solidFill>
                <a:srgbClr val="002060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evaluaciondisertpa9@minedu.gob.pe</a:t>
            </a:r>
            <a:endParaRPr lang="es-ES" sz="1200" dirty="0">
              <a:solidFill>
                <a:srgbClr val="002060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A1AC2619-25D2-4E54-A4E5-B0148127692F}"/>
              </a:ext>
            </a:extLst>
          </p:cNvPr>
          <p:cNvSpPr txBox="1"/>
          <p:nvPr/>
        </p:nvSpPr>
        <p:spPr>
          <a:xfrm>
            <a:off x="2591748" y="5678018"/>
            <a:ext cx="819499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3" algn="just"/>
            <a:r>
              <a:rPr lang="es-ES" sz="1200" b="1" dirty="0">
                <a:solidFill>
                  <a:srgbClr val="434343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Link de descarga:</a:t>
            </a:r>
          </a:p>
          <a:p>
            <a:pPr marL="342900" lvl="3" algn="just"/>
            <a:endParaRPr lang="es-ES" sz="1200" b="1" dirty="0">
              <a:solidFill>
                <a:srgbClr val="434343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</a:endParaRPr>
          </a:p>
          <a:p>
            <a:pPr marL="342900" lvl="3" algn="just"/>
            <a:r>
              <a:rPr lang="es-ES" sz="1200" dirty="0">
                <a:solidFill>
                  <a:schemeClr val="tx1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Link formato </a:t>
            </a:r>
            <a:r>
              <a:rPr lang="es-ES" sz="1200" b="1" dirty="0">
                <a:solidFill>
                  <a:schemeClr val="tx1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EDUCACION BASICA: </a:t>
            </a:r>
            <a:r>
              <a:rPr lang="es-ES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https://bit.ly/4iBP7A6</a:t>
            </a:r>
            <a:endParaRPr lang="es-ES" sz="1200" b="1" dirty="0">
              <a:solidFill>
                <a:schemeClr val="tx2">
                  <a:lumMod val="60000"/>
                  <a:lumOff val="40000"/>
                </a:schemeClr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</a:endParaRPr>
          </a:p>
          <a:p>
            <a:pPr marL="342900" lvl="3" algn="just"/>
            <a:endParaRPr lang="es-ES" sz="1200" b="1" dirty="0">
              <a:solidFill>
                <a:schemeClr val="tx2">
                  <a:lumMod val="60000"/>
                  <a:lumOff val="40000"/>
                </a:schemeClr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</a:endParaRPr>
          </a:p>
          <a:p>
            <a:pPr marL="342900" lvl="3" algn="just"/>
            <a:r>
              <a:rPr lang="es-ES" sz="1200" dirty="0">
                <a:solidFill>
                  <a:schemeClr val="tx1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Link formato </a:t>
            </a:r>
            <a:r>
              <a:rPr lang="es-ES" sz="1200" b="1" dirty="0">
                <a:solidFill>
                  <a:schemeClr val="tx1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CETPRO: </a:t>
            </a:r>
            <a:r>
              <a:rPr lang="es-ES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https://bit.ly/4bGw6Ku</a:t>
            </a:r>
            <a:endParaRPr lang="es-ES" sz="1200" b="1" dirty="0">
              <a:solidFill>
                <a:schemeClr val="tx2">
                  <a:lumMod val="60000"/>
                  <a:lumOff val="40000"/>
                </a:schemeClr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</a:endParaRPr>
          </a:p>
          <a:p>
            <a:pPr marL="342900" lvl="3" algn="just"/>
            <a:endParaRPr lang="es-ES" sz="1200" b="1" dirty="0">
              <a:solidFill>
                <a:schemeClr val="accent1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</a:endParaRPr>
          </a:p>
        </p:txBody>
      </p:sp>
      <p:pic>
        <p:nvPicPr>
          <p:cNvPr id="58" name="Imagen 57">
            <a:extLst>
              <a:ext uri="{FF2B5EF4-FFF2-40B4-BE49-F238E27FC236}">
                <a16:creationId xmlns:a16="http://schemas.microsoft.com/office/drawing/2014/main" id="{774675FF-F803-4F31-9A9D-568D4277A9D8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347" y="5696530"/>
            <a:ext cx="497828" cy="497828"/>
          </a:xfrm>
          <a:prstGeom prst="rect">
            <a:avLst/>
          </a:prstGeom>
        </p:spPr>
      </p:pic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80D969E1-663E-4B1D-9B60-966AB52933BC}"/>
              </a:ext>
            </a:extLst>
          </p:cNvPr>
          <p:cNvCxnSpPr/>
          <p:nvPr/>
        </p:nvCxnSpPr>
        <p:spPr>
          <a:xfrm>
            <a:off x="1066800" y="4046443"/>
            <a:ext cx="96012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ángulo 61">
            <a:extLst>
              <a:ext uri="{FF2B5EF4-FFF2-40B4-BE49-F238E27FC236}">
                <a16:creationId xmlns:a16="http://schemas.microsoft.com/office/drawing/2014/main" id="{E2668C35-B6F8-4B41-8BDD-E93D3C648566}"/>
              </a:ext>
            </a:extLst>
          </p:cNvPr>
          <p:cNvSpPr/>
          <p:nvPr/>
        </p:nvSpPr>
        <p:spPr>
          <a:xfrm>
            <a:off x="2200735" y="2590800"/>
            <a:ext cx="4079287" cy="587712"/>
          </a:xfrm>
          <a:prstGeom prst="rect">
            <a:avLst/>
          </a:prstGeom>
          <a:noFill/>
          <a:ln w="19050">
            <a:solidFill>
              <a:srgbClr val="6DB97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A9F6629A-C6A9-485A-88F9-E66C683D6D07}"/>
              </a:ext>
            </a:extLst>
          </p:cNvPr>
          <p:cNvSpPr/>
          <p:nvPr/>
        </p:nvSpPr>
        <p:spPr>
          <a:xfrm>
            <a:off x="6436313" y="4614874"/>
            <a:ext cx="4079287" cy="796683"/>
          </a:xfrm>
          <a:prstGeom prst="rect">
            <a:avLst/>
          </a:prstGeom>
          <a:noFill/>
          <a:ln w="19050">
            <a:solidFill>
              <a:srgbClr val="6DB97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98C4313D-A428-42CC-BAFA-3FB3F7FB638B}"/>
              </a:ext>
            </a:extLst>
          </p:cNvPr>
          <p:cNvSpPr txBox="1"/>
          <p:nvPr/>
        </p:nvSpPr>
        <p:spPr>
          <a:xfrm>
            <a:off x="8425562" y="5689779"/>
            <a:ext cx="20890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200" b="1" dirty="0">
                <a:solidFill>
                  <a:srgbClr val="FF000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¿Cómo descargar los formatos?</a:t>
            </a:r>
          </a:p>
          <a:p>
            <a:endParaRPr lang="es-PE" sz="1200" b="1" dirty="0">
              <a:solidFill>
                <a:schemeClr val="tx2">
                  <a:lumMod val="60000"/>
                  <a:lumOff val="40000"/>
                </a:schemeClr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</a:endParaRPr>
          </a:p>
          <a:p>
            <a:pPr algn="ctr"/>
            <a:r>
              <a:rPr lang="es-PE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Haz </a:t>
            </a:r>
            <a:r>
              <a:rPr lang="es-PE" sz="12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</a:t>
            </a:r>
            <a:r>
              <a:rPr lang="es-PE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aquí</a:t>
            </a:r>
            <a:endParaRPr lang="es-PE" sz="1200" b="1" dirty="0">
              <a:solidFill>
                <a:schemeClr val="tx2">
                  <a:lumMod val="60000"/>
                  <a:lumOff val="40000"/>
                </a:schemeClr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</a:endParaRP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AEFD18CD-0930-4CAE-AD30-4BC8D98F7F42}"/>
              </a:ext>
            </a:extLst>
          </p:cNvPr>
          <p:cNvCxnSpPr/>
          <p:nvPr/>
        </p:nvCxnSpPr>
        <p:spPr>
          <a:xfrm>
            <a:off x="8001000" y="5695608"/>
            <a:ext cx="0" cy="9234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3" name="Imagen 32">
            <a:extLst>
              <a:ext uri="{FF2B5EF4-FFF2-40B4-BE49-F238E27FC236}">
                <a16:creationId xmlns:a16="http://schemas.microsoft.com/office/drawing/2014/main" id="{F95CE07D-1BFE-4EDA-A7F0-CE032654F284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4286" y="6265803"/>
            <a:ext cx="497828" cy="497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6784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759458"/>
            <a:ext cx="12192000" cy="6098541"/>
          </a:xfrm>
          <a:prstGeom prst="rect">
            <a:avLst/>
          </a:prstGeom>
        </p:spPr>
      </p:pic>
      <p:grpSp>
        <p:nvGrpSpPr>
          <p:cNvPr id="4" name="object 8">
            <a:extLst>
              <a:ext uri="{FF2B5EF4-FFF2-40B4-BE49-F238E27FC236}">
                <a16:creationId xmlns:a16="http://schemas.microsoft.com/office/drawing/2014/main" id="{E8763C45-29B5-48F0-A25C-AC146928D387}"/>
              </a:ext>
            </a:extLst>
          </p:cNvPr>
          <p:cNvGrpSpPr/>
          <p:nvPr/>
        </p:nvGrpSpPr>
        <p:grpSpPr>
          <a:xfrm>
            <a:off x="0" y="76200"/>
            <a:ext cx="12192000" cy="830580"/>
            <a:chOff x="0" y="0"/>
            <a:chExt cx="12192000" cy="830580"/>
          </a:xfrm>
        </p:grpSpPr>
        <p:sp>
          <p:nvSpPr>
            <p:cNvPr id="5" name="object 9">
              <a:extLst>
                <a:ext uri="{FF2B5EF4-FFF2-40B4-BE49-F238E27FC236}">
                  <a16:creationId xmlns:a16="http://schemas.microsoft.com/office/drawing/2014/main" id="{9B358F2C-1E2E-4123-8C7C-74BB0F3C4F23}"/>
                </a:ext>
              </a:extLst>
            </p:cNvPr>
            <p:cNvSpPr/>
            <p:nvPr/>
          </p:nvSpPr>
          <p:spPr>
            <a:xfrm>
              <a:off x="0" y="0"/>
              <a:ext cx="12192000" cy="830580"/>
            </a:xfrm>
            <a:custGeom>
              <a:avLst/>
              <a:gdLst/>
              <a:ahLst/>
              <a:cxnLst/>
              <a:rect l="l" t="t" r="r" b="b"/>
              <a:pathLst>
                <a:path w="12192000" h="830580">
                  <a:moveTo>
                    <a:pt x="12192000" y="0"/>
                  </a:moveTo>
                  <a:lnTo>
                    <a:pt x="0" y="0"/>
                  </a:lnTo>
                  <a:lnTo>
                    <a:pt x="0" y="692150"/>
                  </a:lnTo>
                  <a:lnTo>
                    <a:pt x="7057" y="735905"/>
                  </a:lnTo>
                  <a:lnTo>
                    <a:pt x="26708" y="773905"/>
                  </a:lnTo>
                  <a:lnTo>
                    <a:pt x="56674" y="803871"/>
                  </a:lnTo>
                  <a:lnTo>
                    <a:pt x="94675" y="823522"/>
                  </a:lnTo>
                  <a:lnTo>
                    <a:pt x="138430" y="830579"/>
                  </a:lnTo>
                  <a:lnTo>
                    <a:pt x="12053570" y="830579"/>
                  </a:lnTo>
                  <a:lnTo>
                    <a:pt x="12097325" y="823522"/>
                  </a:lnTo>
                  <a:lnTo>
                    <a:pt x="12135326" y="803871"/>
                  </a:lnTo>
                  <a:lnTo>
                    <a:pt x="12165292" y="773905"/>
                  </a:lnTo>
                  <a:lnTo>
                    <a:pt x="12184943" y="735905"/>
                  </a:lnTo>
                  <a:lnTo>
                    <a:pt x="12192000" y="69215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10">
              <a:extLst>
                <a:ext uri="{FF2B5EF4-FFF2-40B4-BE49-F238E27FC236}">
                  <a16:creationId xmlns:a16="http://schemas.microsoft.com/office/drawing/2014/main" id="{DD8409D4-9354-4ABD-9EDB-C39506DFE2A3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2083" y="199644"/>
              <a:ext cx="1982724" cy="429767"/>
            </a:xfrm>
            <a:prstGeom prst="rect">
              <a:avLst/>
            </a:prstGeom>
          </p:spPr>
        </p:pic>
        <p:pic>
          <p:nvPicPr>
            <p:cNvPr id="7" name="object 11">
              <a:extLst>
                <a:ext uri="{FF2B5EF4-FFF2-40B4-BE49-F238E27FC236}">
                  <a16:creationId xmlns:a16="http://schemas.microsoft.com/office/drawing/2014/main" id="{958EA752-2D17-4F0D-9ECB-EF81B155915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906000" y="216408"/>
              <a:ext cx="1778507" cy="429768"/>
            </a:xfrm>
            <a:prstGeom prst="rect">
              <a:avLst/>
            </a:prstGeom>
          </p:spPr>
        </p:pic>
        <p:pic>
          <p:nvPicPr>
            <p:cNvPr id="8" name="object 12">
              <a:extLst>
                <a:ext uri="{FF2B5EF4-FFF2-40B4-BE49-F238E27FC236}">
                  <a16:creationId xmlns:a16="http://schemas.microsoft.com/office/drawing/2014/main" id="{27F140E5-0E1C-439B-8107-6565F0BF893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808090" y="91567"/>
              <a:ext cx="1127535" cy="590295"/>
            </a:xfrm>
            <a:prstGeom prst="rect">
              <a:avLst/>
            </a:prstGeom>
          </p:spPr>
        </p:pic>
      </p:grpSp>
      <p:sp>
        <p:nvSpPr>
          <p:cNvPr id="10" name="Título 9">
            <a:extLst>
              <a:ext uri="{FF2B5EF4-FFF2-40B4-BE49-F238E27FC236}">
                <a16:creationId xmlns:a16="http://schemas.microsoft.com/office/drawing/2014/main" id="{977A1E33-4801-437E-BDC8-841F40485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2967335"/>
            <a:ext cx="3505199" cy="923330"/>
          </a:xfrm>
        </p:spPr>
        <p:txBody>
          <a:bodyPr/>
          <a:lstStyle/>
          <a:p>
            <a:pPr algn="ctr"/>
            <a:r>
              <a:rPr lang="es-ES" sz="6000" b="1" u="none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Gracias</a:t>
            </a:r>
            <a:endParaRPr lang="es-PE" sz="6000" b="1" u="none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57800" y="4492379"/>
            <a:ext cx="6096000" cy="10900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lang="es-PE" sz="3500" b="1" u="none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Relevancia del personal administrativo</a:t>
            </a:r>
            <a:endParaRPr sz="3500" b="1" u="none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57800" y="5638800"/>
            <a:ext cx="5538725" cy="76200"/>
          </a:xfrm>
          <a:custGeom>
            <a:avLst/>
            <a:gdLst/>
            <a:ahLst/>
            <a:cxnLst/>
            <a:rect l="l" t="t" r="r" b="b"/>
            <a:pathLst>
              <a:path w="6893559">
                <a:moveTo>
                  <a:pt x="0" y="0"/>
                </a:moveTo>
                <a:lnTo>
                  <a:pt x="6893179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92000" cy="830580"/>
          </a:xfrm>
          <a:custGeom>
            <a:avLst/>
            <a:gdLst/>
            <a:ahLst/>
            <a:cxnLst/>
            <a:rect l="l" t="t" r="r" b="b"/>
            <a:pathLst>
              <a:path w="12192000" h="830580">
                <a:moveTo>
                  <a:pt x="12192000" y="0"/>
                </a:moveTo>
                <a:lnTo>
                  <a:pt x="0" y="0"/>
                </a:lnTo>
                <a:lnTo>
                  <a:pt x="0" y="692150"/>
                </a:lnTo>
                <a:lnTo>
                  <a:pt x="7057" y="735905"/>
                </a:lnTo>
                <a:lnTo>
                  <a:pt x="26708" y="773905"/>
                </a:lnTo>
                <a:lnTo>
                  <a:pt x="56674" y="803871"/>
                </a:lnTo>
                <a:lnTo>
                  <a:pt x="94675" y="823522"/>
                </a:lnTo>
                <a:lnTo>
                  <a:pt x="138430" y="830579"/>
                </a:lnTo>
                <a:lnTo>
                  <a:pt x="12053570" y="830579"/>
                </a:lnTo>
                <a:lnTo>
                  <a:pt x="12097325" y="823522"/>
                </a:lnTo>
                <a:lnTo>
                  <a:pt x="12135326" y="803871"/>
                </a:lnTo>
                <a:lnTo>
                  <a:pt x="12165292" y="773905"/>
                </a:lnTo>
                <a:lnTo>
                  <a:pt x="12184943" y="735905"/>
                </a:lnTo>
                <a:lnTo>
                  <a:pt x="12192000" y="692150"/>
                </a:lnTo>
                <a:lnTo>
                  <a:pt x="12192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60635" y="155447"/>
            <a:ext cx="1918716" cy="463296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4755" y="91439"/>
            <a:ext cx="2092452" cy="592835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08090" y="91567"/>
            <a:ext cx="1127535" cy="5902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642764" y="1082572"/>
            <a:ext cx="7362190" cy="3847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s-ES" sz="2500" b="1" u="none" dirty="0">
                <a:solidFill>
                  <a:srgbClr val="C00000"/>
                </a:solidFill>
                <a:latin typeface="Poppins" panose="00000500000000000000" pitchFamily="2" charset="0"/>
                <a:cs typeface="Poppins" panose="00000500000000000000" pitchFamily="2" charset="0"/>
                <a:sym typeface="Calibri"/>
              </a:rPr>
              <a:t>Personal administrativo en II. EE. públicas</a:t>
            </a:r>
            <a:endParaRPr sz="2500" b="1" u="none" dirty="0">
              <a:solidFill>
                <a:srgbClr val="C0000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529056" y="3955206"/>
            <a:ext cx="3372343" cy="782370"/>
            <a:chOff x="3119627" y="3398520"/>
            <a:chExt cx="2039620" cy="497205"/>
          </a:xfrm>
        </p:grpSpPr>
        <p:sp>
          <p:nvSpPr>
            <p:cNvPr id="13" name="object 13"/>
            <p:cNvSpPr/>
            <p:nvPr/>
          </p:nvSpPr>
          <p:spPr>
            <a:xfrm>
              <a:off x="3119627" y="3729228"/>
              <a:ext cx="363220" cy="166370"/>
            </a:xfrm>
            <a:custGeom>
              <a:avLst/>
              <a:gdLst/>
              <a:ahLst/>
              <a:cxnLst/>
              <a:rect l="l" t="t" r="r" b="b"/>
              <a:pathLst>
                <a:path w="363220" h="166370">
                  <a:moveTo>
                    <a:pt x="362712" y="0"/>
                  </a:moveTo>
                  <a:lnTo>
                    <a:pt x="0" y="0"/>
                  </a:lnTo>
                  <a:lnTo>
                    <a:pt x="362712" y="166116"/>
                  </a:lnTo>
                  <a:lnTo>
                    <a:pt x="362712" y="0"/>
                  </a:lnTo>
                  <a:close/>
                </a:path>
              </a:pathLst>
            </a:custGeom>
            <a:solidFill>
              <a:srgbClr val="EB39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119627" y="3398520"/>
              <a:ext cx="2039620" cy="330835"/>
            </a:xfrm>
            <a:custGeom>
              <a:avLst/>
              <a:gdLst/>
              <a:ahLst/>
              <a:cxnLst/>
              <a:rect l="l" t="t" r="r" b="b"/>
              <a:pathLst>
                <a:path w="2039620" h="330835">
                  <a:moveTo>
                    <a:pt x="2039112" y="0"/>
                  </a:moveTo>
                  <a:lnTo>
                    <a:pt x="301244" y="0"/>
                  </a:lnTo>
                  <a:lnTo>
                    <a:pt x="240497" y="3349"/>
                  </a:lnTo>
                  <a:lnTo>
                    <a:pt x="183933" y="12957"/>
                  </a:lnTo>
                  <a:lnTo>
                    <a:pt x="132760" y="28168"/>
                  </a:lnTo>
                  <a:lnTo>
                    <a:pt x="88185" y="48323"/>
                  </a:lnTo>
                  <a:lnTo>
                    <a:pt x="51414" y="72764"/>
                  </a:lnTo>
                  <a:lnTo>
                    <a:pt x="23655" y="100834"/>
                  </a:lnTo>
                  <a:lnTo>
                    <a:pt x="0" y="165226"/>
                  </a:lnTo>
                  <a:lnTo>
                    <a:pt x="0" y="330707"/>
                  </a:lnTo>
                  <a:lnTo>
                    <a:pt x="2039112" y="330707"/>
                  </a:lnTo>
                  <a:lnTo>
                    <a:pt x="2039112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Google Shape;116;p17">
            <a:extLst>
              <a:ext uri="{FF2B5EF4-FFF2-40B4-BE49-F238E27FC236}">
                <a16:creationId xmlns:a16="http://schemas.microsoft.com/office/drawing/2014/main" id="{6BE5B719-DE6E-4965-840B-F6D6F068256C}"/>
              </a:ext>
            </a:extLst>
          </p:cNvPr>
          <p:cNvSpPr/>
          <p:nvPr/>
        </p:nvSpPr>
        <p:spPr>
          <a:xfrm>
            <a:off x="812975" y="2452146"/>
            <a:ext cx="4669781" cy="1139018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S" sz="12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El personal administrativo de las II. EE. (PA) </a:t>
            </a:r>
            <a:r>
              <a:rPr lang="es-ES" sz="1200" b="1" dirty="0">
                <a:solidFill>
                  <a:srgbClr val="C0000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ejerce funciones de soporte a la gestión educativa</a:t>
            </a:r>
            <a:r>
              <a:rPr lang="es-ES" sz="1200" dirty="0">
                <a:solidFill>
                  <a:srgbClr val="434343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. </a:t>
            </a:r>
            <a:r>
              <a:rPr lang="es-ES" sz="12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Son los encargados de realizar las actividades que</a:t>
            </a:r>
            <a:r>
              <a:rPr lang="es-ES" sz="1200" dirty="0">
                <a:solidFill>
                  <a:srgbClr val="434343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 </a:t>
            </a:r>
            <a:r>
              <a:rPr lang="es-ES" sz="1200" b="1" dirty="0">
                <a:solidFill>
                  <a:srgbClr val="C0000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aseguran las condiciones de operatividad de la IE</a:t>
            </a:r>
            <a:r>
              <a:rPr lang="es-ES" sz="1200" dirty="0">
                <a:solidFill>
                  <a:srgbClr val="434343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 </a:t>
            </a:r>
            <a:r>
              <a:rPr lang="es-ES" sz="12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y que así permiten que las demás actividades (pedagógicas, estratégicas y comunitarias) se realicen de manera fluida y efectiva.​</a:t>
            </a:r>
            <a:endParaRPr lang="es-ES" sz="1200" i="0" u="none" strike="noStrike" cap="none" dirty="0">
              <a:solidFill>
                <a:srgbClr val="002060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  <a:sym typeface="Calibri"/>
            </a:endParaRPr>
          </a:p>
        </p:txBody>
      </p:sp>
      <p:sp>
        <p:nvSpPr>
          <p:cNvPr id="30" name="Google Shape;82;g1dd735fff98_1_0">
            <a:extLst>
              <a:ext uri="{FF2B5EF4-FFF2-40B4-BE49-F238E27FC236}">
                <a16:creationId xmlns:a16="http://schemas.microsoft.com/office/drawing/2014/main" id="{E4C12A1C-B053-45BE-B1A3-6A8E39CFD879}"/>
              </a:ext>
            </a:extLst>
          </p:cNvPr>
          <p:cNvSpPr txBox="1"/>
          <p:nvPr/>
        </p:nvSpPr>
        <p:spPr>
          <a:xfrm>
            <a:off x="1152963" y="1828800"/>
            <a:ext cx="38028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S" sz="1800" b="1" i="0" u="none" strike="noStrike" cap="none" dirty="0">
                <a:solidFill>
                  <a:srgbClr val="073763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¿Quiénes son el PA?</a:t>
            </a:r>
            <a:endParaRPr sz="1800" b="1" i="0" u="none" strike="noStrike" cap="none" dirty="0">
              <a:solidFill>
                <a:srgbClr val="073763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  <a:sym typeface="Calibri"/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0B53A181-4FD3-4DD7-A4D7-CE551AF3081A}"/>
              </a:ext>
            </a:extLst>
          </p:cNvPr>
          <p:cNvSpPr txBox="1"/>
          <p:nvPr/>
        </p:nvSpPr>
        <p:spPr>
          <a:xfrm>
            <a:off x="1422683" y="4748754"/>
            <a:ext cx="381918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22860" algn="just" defTabSz="457200" rtl="0">
              <a:defRPr/>
            </a:pPr>
            <a:r>
              <a:rPr kumimoji="0" lang="es-ES" sz="12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Uno de los componentes clave de la Gestión Escolar es la Dimensión Administrativa cuyo objetivo es lograr la operatividad cotidiana y segura de la institución, así como el cumplimiento del Compromiso de Gestión Escolar 3 “Gestión de las condiciones operativas orientada al sostenimiento del servicio educativo ofrecido por la IE”.</a:t>
            </a:r>
            <a:endParaRPr lang="es-ES" sz="1200" b="1" dirty="0">
              <a:solidFill>
                <a:srgbClr val="00206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3" name="object 21">
            <a:extLst>
              <a:ext uri="{FF2B5EF4-FFF2-40B4-BE49-F238E27FC236}">
                <a16:creationId xmlns:a16="http://schemas.microsoft.com/office/drawing/2014/main" id="{EEB6E26A-B7C4-493A-A409-026E18407AE7}"/>
              </a:ext>
            </a:extLst>
          </p:cNvPr>
          <p:cNvSpPr txBox="1"/>
          <p:nvPr/>
        </p:nvSpPr>
        <p:spPr>
          <a:xfrm>
            <a:off x="2215523" y="4015251"/>
            <a:ext cx="2361681" cy="400489"/>
          </a:xfrm>
          <a:prstGeom prst="rect">
            <a:avLst/>
          </a:prstGeom>
        </p:spPr>
        <p:txBody>
          <a:bodyPr wrap="square" lIns="0" tIns="9525" rIns="0" bIns="0" rtlCol="0">
            <a:noAutofit/>
          </a:bodyPr>
          <a:lstStyle/>
          <a:p>
            <a:pPr marL="12700" marR="0" lvl="0" indent="0" algn="ctr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400" b="1" spc="-3" dirty="0">
                <a:solidFill>
                  <a:srgbClr val="FFFFF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DS N.° 006-2021-MINEDU,</a:t>
            </a:r>
          </a:p>
          <a:p>
            <a:pPr marL="12700" marR="0" lvl="0" indent="0" algn="ctr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E" sz="1400" b="1" i="0" u="none" strike="noStrike" kern="1200" cap="none" spc="-3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RM N.° 189-2021-MINEDU</a:t>
            </a:r>
            <a:endParaRPr kumimoji="0" lang="es-P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cxnSp>
        <p:nvCxnSpPr>
          <p:cNvPr id="34" name="Google Shape;40;g1dd735fff98_2_0">
            <a:extLst>
              <a:ext uri="{FF2B5EF4-FFF2-40B4-BE49-F238E27FC236}">
                <a16:creationId xmlns:a16="http://schemas.microsoft.com/office/drawing/2014/main" id="{B681E293-069F-4001-BA5F-80F724490E0C}"/>
              </a:ext>
            </a:extLst>
          </p:cNvPr>
          <p:cNvCxnSpPr/>
          <p:nvPr/>
        </p:nvCxnSpPr>
        <p:spPr>
          <a:xfrm flipH="1">
            <a:off x="6086207" y="1955741"/>
            <a:ext cx="14960" cy="4236240"/>
          </a:xfrm>
          <a:prstGeom prst="straightConnector1">
            <a:avLst/>
          </a:prstGeom>
          <a:noFill/>
          <a:ln w="9525" cap="flat" cmpd="sng">
            <a:solidFill>
              <a:srgbClr val="44546A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35" name="Triángulo isósceles 34">
            <a:extLst>
              <a:ext uri="{FF2B5EF4-FFF2-40B4-BE49-F238E27FC236}">
                <a16:creationId xmlns:a16="http://schemas.microsoft.com/office/drawing/2014/main" id="{72FCD810-5F52-4676-9404-31FD95064461}"/>
              </a:ext>
            </a:extLst>
          </p:cNvPr>
          <p:cNvSpPr/>
          <p:nvPr/>
        </p:nvSpPr>
        <p:spPr>
          <a:xfrm>
            <a:off x="7573579" y="2821223"/>
            <a:ext cx="3139508" cy="2578720"/>
          </a:xfrm>
          <a:prstGeom prst="triangle">
            <a:avLst/>
          </a:prstGeom>
          <a:noFill/>
          <a:ln>
            <a:solidFill>
              <a:srgbClr val="07376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Google Shape;72;g1dd735fff98_1_0">
            <a:extLst>
              <a:ext uri="{FF2B5EF4-FFF2-40B4-BE49-F238E27FC236}">
                <a16:creationId xmlns:a16="http://schemas.microsoft.com/office/drawing/2014/main" id="{C25501FA-41B9-44E9-9866-92D13E1673C6}"/>
              </a:ext>
            </a:extLst>
          </p:cNvPr>
          <p:cNvSpPr/>
          <p:nvPr/>
        </p:nvSpPr>
        <p:spPr>
          <a:xfrm>
            <a:off x="6865164" y="4948636"/>
            <a:ext cx="1545548" cy="1552481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073763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400"/>
            </a:pPr>
            <a:endParaRPr/>
          </a:p>
        </p:txBody>
      </p:sp>
      <p:sp>
        <p:nvSpPr>
          <p:cNvPr id="37" name="Google Shape;73;g1dd735fff98_1_0">
            <a:extLst>
              <a:ext uri="{FF2B5EF4-FFF2-40B4-BE49-F238E27FC236}">
                <a16:creationId xmlns:a16="http://schemas.microsoft.com/office/drawing/2014/main" id="{70F15943-2C4E-4954-A546-41F9EA68D32A}"/>
              </a:ext>
            </a:extLst>
          </p:cNvPr>
          <p:cNvSpPr/>
          <p:nvPr/>
        </p:nvSpPr>
        <p:spPr>
          <a:xfrm>
            <a:off x="7858234" y="2473917"/>
            <a:ext cx="2565217" cy="91768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073763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76;g1dd735fff98_1_0">
            <a:extLst>
              <a:ext uri="{FF2B5EF4-FFF2-40B4-BE49-F238E27FC236}">
                <a16:creationId xmlns:a16="http://schemas.microsoft.com/office/drawing/2014/main" id="{082D37B2-DEBF-44F7-A704-24176393085E}"/>
              </a:ext>
            </a:extLst>
          </p:cNvPr>
          <p:cNvSpPr/>
          <p:nvPr/>
        </p:nvSpPr>
        <p:spPr>
          <a:xfrm>
            <a:off x="8040261" y="2634998"/>
            <a:ext cx="1006085" cy="465116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800" b="0" i="0" u="none" strike="noStrike" cap="none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Oficinista</a:t>
            </a:r>
            <a:endParaRPr sz="800" b="0" i="0" u="none" strike="noStrike" cap="none" dirty="0">
              <a:solidFill>
                <a:srgbClr val="002060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  <a:sym typeface="Calibri"/>
            </a:endParaRPr>
          </a:p>
        </p:txBody>
      </p:sp>
      <p:sp>
        <p:nvSpPr>
          <p:cNvPr id="39" name="Google Shape;77;g1dd735fff98_1_0">
            <a:extLst>
              <a:ext uri="{FF2B5EF4-FFF2-40B4-BE49-F238E27FC236}">
                <a16:creationId xmlns:a16="http://schemas.microsoft.com/office/drawing/2014/main" id="{E9BBFF36-A374-4A50-B146-392E75AF1A8F}"/>
              </a:ext>
            </a:extLst>
          </p:cNvPr>
          <p:cNvSpPr/>
          <p:nvPr/>
        </p:nvSpPr>
        <p:spPr>
          <a:xfrm>
            <a:off x="9247566" y="2638415"/>
            <a:ext cx="1006085" cy="465116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800" b="0" i="0" u="none" strike="noStrike" cap="none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Secretario/a</a:t>
            </a:r>
            <a:endParaRPr sz="800" b="0" i="0" u="none" strike="noStrike" cap="none" dirty="0">
              <a:solidFill>
                <a:srgbClr val="002060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  <a:sym typeface="Calibri"/>
            </a:endParaRPr>
          </a:p>
        </p:txBody>
      </p:sp>
      <p:sp>
        <p:nvSpPr>
          <p:cNvPr id="40" name="Google Shape;78;g1dd735fff98_1_0">
            <a:extLst>
              <a:ext uri="{FF2B5EF4-FFF2-40B4-BE49-F238E27FC236}">
                <a16:creationId xmlns:a16="http://schemas.microsoft.com/office/drawing/2014/main" id="{1AD4DADC-7500-4ED8-AD1E-18C340BDC525}"/>
              </a:ext>
            </a:extLst>
          </p:cNvPr>
          <p:cNvSpPr/>
          <p:nvPr/>
        </p:nvSpPr>
        <p:spPr>
          <a:xfrm>
            <a:off x="7134492" y="5295435"/>
            <a:ext cx="1006085" cy="451979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800" b="0" i="0" u="none" strike="noStrike" cap="none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Personal de Limpieza</a:t>
            </a:r>
            <a:endParaRPr sz="800" b="0" i="0" u="none" strike="noStrike" cap="none" dirty="0">
              <a:solidFill>
                <a:srgbClr val="002060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  <a:sym typeface="Calibri"/>
            </a:endParaRPr>
          </a:p>
        </p:txBody>
      </p:sp>
      <p:sp>
        <p:nvSpPr>
          <p:cNvPr id="41" name="Google Shape;79;g1dd735fff98_1_0">
            <a:extLst>
              <a:ext uri="{FF2B5EF4-FFF2-40B4-BE49-F238E27FC236}">
                <a16:creationId xmlns:a16="http://schemas.microsoft.com/office/drawing/2014/main" id="{41702513-EE09-46C3-8A93-F4BFB2C2B13E}"/>
              </a:ext>
            </a:extLst>
          </p:cNvPr>
          <p:cNvSpPr/>
          <p:nvPr/>
        </p:nvSpPr>
        <p:spPr>
          <a:xfrm>
            <a:off x="7134492" y="5884989"/>
            <a:ext cx="1006085" cy="465117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800" b="0" i="0" u="none" strike="noStrike" cap="none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Personal de Portería y Guardianía</a:t>
            </a:r>
            <a:endParaRPr sz="800" b="0" i="0" u="none" strike="noStrike" cap="none" dirty="0">
              <a:solidFill>
                <a:srgbClr val="002060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  <a:sym typeface="Calibri"/>
            </a:endParaRPr>
          </a:p>
        </p:txBody>
      </p:sp>
      <p:sp>
        <p:nvSpPr>
          <p:cNvPr id="43" name="Google Shape;80;g1dd735fff98_1_0">
            <a:extLst>
              <a:ext uri="{FF2B5EF4-FFF2-40B4-BE49-F238E27FC236}">
                <a16:creationId xmlns:a16="http://schemas.microsoft.com/office/drawing/2014/main" id="{CB616EB9-6626-40BA-8D0D-3E8D63300370}"/>
              </a:ext>
            </a:extLst>
          </p:cNvPr>
          <p:cNvSpPr/>
          <p:nvPr/>
        </p:nvSpPr>
        <p:spPr>
          <a:xfrm>
            <a:off x="8458200" y="3204670"/>
            <a:ext cx="1364657" cy="370029"/>
          </a:xfrm>
          <a:prstGeom prst="roundRect">
            <a:avLst>
              <a:gd name="adj" fmla="val 16667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24000" tIns="121900" rIns="240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800" b="1" i="0" u="none" strike="noStrike" cap="none" dirty="0">
                <a:solidFill>
                  <a:schemeClr val="bg1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Frente </a:t>
            </a:r>
            <a:r>
              <a:rPr lang="es-ES" sz="800" b="1" dirty="0">
                <a:solidFill>
                  <a:schemeClr val="bg1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documentario</a:t>
            </a:r>
            <a:endParaRPr lang="es-ES" sz="800" b="1" i="0" u="none" strike="noStrike" cap="none" dirty="0">
              <a:solidFill>
                <a:schemeClr val="bg1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</a:endParaRPr>
          </a:p>
        </p:txBody>
      </p:sp>
      <p:sp>
        <p:nvSpPr>
          <p:cNvPr id="45" name="Google Shape;81;g1dd735fff98_1_0">
            <a:extLst>
              <a:ext uri="{FF2B5EF4-FFF2-40B4-BE49-F238E27FC236}">
                <a16:creationId xmlns:a16="http://schemas.microsoft.com/office/drawing/2014/main" id="{65BE68AD-615D-4F44-99A9-F7E4B4AE50A2}"/>
              </a:ext>
            </a:extLst>
          </p:cNvPr>
          <p:cNvSpPr/>
          <p:nvPr/>
        </p:nvSpPr>
        <p:spPr>
          <a:xfrm>
            <a:off x="6950561" y="4767979"/>
            <a:ext cx="1378025" cy="365447"/>
          </a:xfrm>
          <a:prstGeom prst="roundRect">
            <a:avLst>
              <a:gd name="adj" fmla="val 16667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24000" tIns="121900" rIns="240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800" b="1" i="0" u="none" strike="noStrike" cap="none">
                <a:solidFill>
                  <a:schemeClr val="bg1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Frente </a:t>
            </a:r>
            <a:r>
              <a:rPr lang="es-ES" sz="800" b="1">
                <a:solidFill>
                  <a:schemeClr val="bg1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operativo</a:t>
            </a:r>
          </a:p>
        </p:txBody>
      </p:sp>
      <p:sp>
        <p:nvSpPr>
          <p:cNvPr id="47" name="Google Shape;82;g1dd735fff98_1_0">
            <a:extLst>
              <a:ext uri="{FF2B5EF4-FFF2-40B4-BE49-F238E27FC236}">
                <a16:creationId xmlns:a16="http://schemas.microsoft.com/office/drawing/2014/main" id="{E1566CE3-8E4E-4C48-8C4C-AE699B4E2803}"/>
              </a:ext>
            </a:extLst>
          </p:cNvPr>
          <p:cNvSpPr txBox="1"/>
          <p:nvPr/>
        </p:nvSpPr>
        <p:spPr>
          <a:xfrm>
            <a:off x="6994350" y="1643095"/>
            <a:ext cx="4041577" cy="8001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ts val="1100"/>
            </a:pPr>
            <a:r>
              <a:rPr lang="es-ES" sz="1800" b="1" i="0" u="none" strike="noStrike" cap="none" dirty="0">
                <a:solidFill>
                  <a:srgbClr val="073763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¿Quiénes conforman el Equipo Básico de PA?</a:t>
            </a:r>
            <a:endParaRPr sz="1800" b="1" i="0" u="none" strike="noStrike" cap="none" dirty="0">
              <a:solidFill>
                <a:srgbClr val="073763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  <a:sym typeface="Calibri"/>
            </a:endParaRPr>
          </a:p>
        </p:txBody>
      </p:sp>
      <p:sp>
        <p:nvSpPr>
          <p:cNvPr id="51" name="Google Shape;72;g1dd735fff98_1_0">
            <a:extLst>
              <a:ext uri="{FF2B5EF4-FFF2-40B4-BE49-F238E27FC236}">
                <a16:creationId xmlns:a16="http://schemas.microsoft.com/office/drawing/2014/main" id="{120D638B-09C9-4B92-B62E-AD9DA56083D7}"/>
              </a:ext>
            </a:extLst>
          </p:cNvPr>
          <p:cNvSpPr/>
          <p:nvPr/>
        </p:nvSpPr>
        <p:spPr>
          <a:xfrm>
            <a:off x="9787562" y="4951701"/>
            <a:ext cx="1553338" cy="1547411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073763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78;g1dd735fff98_1_0">
            <a:extLst>
              <a:ext uri="{FF2B5EF4-FFF2-40B4-BE49-F238E27FC236}">
                <a16:creationId xmlns:a16="http://schemas.microsoft.com/office/drawing/2014/main" id="{57C15B9C-02EF-4F4E-9921-0B054D9621F6}"/>
              </a:ext>
            </a:extLst>
          </p:cNvPr>
          <p:cNvSpPr/>
          <p:nvPr/>
        </p:nvSpPr>
        <p:spPr>
          <a:xfrm>
            <a:off x="10059079" y="5291056"/>
            <a:ext cx="1006085" cy="465116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800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  <a:sym typeface="Calibri"/>
              </a:rPr>
              <a:t>Auxiliar de Biblioteca</a:t>
            </a:r>
            <a:endParaRPr lang="es-ES" sz="800" dirty="0">
              <a:solidFill>
                <a:srgbClr val="00206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6" name="Google Shape;79;g1dd735fff98_1_0">
            <a:extLst>
              <a:ext uri="{FF2B5EF4-FFF2-40B4-BE49-F238E27FC236}">
                <a16:creationId xmlns:a16="http://schemas.microsoft.com/office/drawing/2014/main" id="{184714FF-610E-4023-9536-5194E7AADFA7}"/>
              </a:ext>
            </a:extLst>
          </p:cNvPr>
          <p:cNvSpPr/>
          <p:nvPr/>
        </p:nvSpPr>
        <p:spPr>
          <a:xfrm>
            <a:off x="10059079" y="5889368"/>
            <a:ext cx="1006085" cy="451979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800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  <a:sym typeface="Calibri"/>
              </a:rPr>
              <a:t>Auxiliar de Laboratorio</a:t>
            </a:r>
            <a:endParaRPr lang="es-ES" sz="800" dirty="0">
              <a:solidFill>
                <a:srgbClr val="00206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7" name="Google Shape;81;g1dd735fff98_1_0">
            <a:extLst>
              <a:ext uri="{FF2B5EF4-FFF2-40B4-BE49-F238E27FC236}">
                <a16:creationId xmlns:a16="http://schemas.microsoft.com/office/drawing/2014/main" id="{0E00423A-0C67-4AE6-B65E-42FF4852BDAB}"/>
              </a:ext>
            </a:extLst>
          </p:cNvPr>
          <p:cNvSpPr/>
          <p:nvPr/>
        </p:nvSpPr>
        <p:spPr>
          <a:xfrm>
            <a:off x="9870769" y="4776738"/>
            <a:ext cx="1377795" cy="354753"/>
          </a:xfrm>
          <a:prstGeom prst="roundRect">
            <a:avLst>
              <a:gd name="adj" fmla="val 16667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24000" tIns="121900" rIns="240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ts val="900"/>
            </a:pPr>
            <a:r>
              <a:rPr lang="es-ES" sz="800" b="1" i="0" u="none" strike="noStrike" cap="none">
                <a:solidFill>
                  <a:schemeClr val="bg1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Frente </a:t>
            </a:r>
            <a:r>
              <a:rPr lang="es-ES" sz="800" b="1">
                <a:solidFill>
                  <a:schemeClr val="bg1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de apoyo en espacios pedagógicos</a:t>
            </a:r>
            <a:endParaRPr sz="800" b="1" i="0" u="none" strike="noStrike" cap="none">
              <a:solidFill>
                <a:schemeClr val="bg1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  <a:sym typeface="Calibri"/>
            </a:endParaRPr>
          </a:p>
        </p:txBody>
      </p:sp>
      <p:grpSp>
        <p:nvGrpSpPr>
          <p:cNvPr id="29" name="object 2">
            <a:extLst>
              <a:ext uri="{FF2B5EF4-FFF2-40B4-BE49-F238E27FC236}">
                <a16:creationId xmlns:a16="http://schemas.microsoft.com/office/drawing/2014/main" id="{D7E5BB3E-4947-43C5-8227-A120489B9AC1}"/>
              </a:ext>
            </a:extLst>
          </p:cNvPr>
          <p:cNvGrpSpPr/>
          <p:nvPr/>
        </p:nvGrpSpPr>
        <p:grpSpPr>
          <a:xfrm>
            <a:off x="0" y="0"/>
            <a:ext cx="12192000" cy="830580"/>
            <a:chOff x="0" y="0"/>
            <a:chExt cx="12192000" cy="830580"/>
          </a:xfrm>
        </p:grpSpPr>
        <p:sp>
          <p:nvSpPr>
            <p:cNvPr id="32" name="object 3">
              <a:extLst>
                <a:ext uri="{FF2B5EF4-FFF2-40B4-BE49-F238E27FC236}">
                  <a16:creationId xmlns:a16="http://schemas.microsoft.com/office/drawing/2014/main" id="{6BE7F138-C38D-4026-B4A0-27C961340486}"/>
                </a:ext>
              </a:extLst>
            </p:cNvPr>
            <p:cNvSpPr/>
            <p:nvPr/>
          </p:nvSpPr>
          <p:spPr>
            <a:xfrm>
              <a:off x="0" y="0"/>
              <a:ext cx="12192000" cy="830580"/>
            </a:xfrm>
            <a:custGeom>
              <a:avLst/>
              <a:gdLst/>
              <a:ahLst/>
              <a:cxnLst/>
              <a:rect l="l" t="t" r="r" b="b"/>
              <a:pathLst>
                <a:path w="12192000" h="830580">
                  <a:moveTo>
                    <a:pt x="12192000" y="0"/>
                  </a:moveTo>
                  <a:lnTo>
                    <a:pt x="0" y="0"/>
                  </a:lnTo>
                  <a:lnTo>
                    <a:pt x="0" y="692150"/>
                  </a:lnTo>
                  <a:lnTo>
                    <a:pt x="7057" y="735905"/>
                  </a:lnTo>
                  <a:lnTo>
                    <a:pt x="26708" y="773905"/>
                  </a:lnTo>
                  <a:lnTo>
                    <a:pt x="56674" y="803871"/>
                  </a:lnTo>
                  <a:lnTo>
                    <a:pt x="94675" y="823522"/>
                  </a:lnTo>
                  <a:lnTo>
                    <a:pt x="138430" y="830579"/>
                  </a:lnTo>
                  <a:lnTo>
                    <a:pt x="12053570" y="830579"/>
                  </a:lnTo>
                  <a:lnTo>
                    <a:pt x="12097325" y="823522"/>
                  </a:lnTo>
                  <a:lnTo>
                    <a:pt x="12135326" y="803871"/>
                  </a:lnTo>
                  <a:lnTo>
                    <a:pt x="12165292" y="773905"/>
                  </a:lnTo>
                  <a:lnTo>
                    <a:pt x="12184943" y="735905"/>
                  </a:lnTo>
                  <a:lnTo>
                    <a:pt x="12192000" y="69215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2" name="object 4">
              <a:extLst>
                <a:ext uri="{FF2B5EF4-FFF2-40B4-BE49-F238E27FC236}">
                  <a16:creationId xmlns:a16="http://schemas.microsoft.com/office/drawing/2014/main" id="{0D23B255-0B88-4D49-BB72-1927DA73F34E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72083" y="172212"/>
              <a:ext cx="1982724" cy="429768"/>
            </a:xfrm>
            <a:prstGeom prst="rect">
              <a:avLst/>
            </a:prstGeom>
          </p:spPr>
        </p:pic>
        <p:pic>
          <p:nvPicPr>
            <p:cNvPr id="44" name="object 5">
              <a:extLst>
                <a:ext uri="{FF2B5EF4-FFF2-40B4-BE49-F238E27FC236}">
                  <a16:creationId xmlns:a16="http://schemas.microsoft.com/office/drawing/2014/main" id="{7D0BCBAA-C014-4D7D-8E2D-D91F4FF0D8E1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06000" y="172212"/>
              <a:ext cx="1778507" cy="429768"/>
            </a:xfrm>
            <a:prstGeom prst="rect">
              <a:avLst/>
            </a:prstGeom>
          </p:spPr>
        </p:pic>
        <p:pic>
          <p:nvPicPr>
            <p:cNvPr id="46" name="object 6">
              <a:extLst>
                <a:ext uri="{FF2B5EF4-FFF2-40B4-BE49-F238E27FC236}">
                  <a16:creationId xmlns:a16="http://schemas.microsoft.com/office/drawing/2014/main" id="{FB0B3004-8FDD-4586-BDDF-F7CF0F0AF18A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808090" y="91567"/>
              <a:ext cx="1127535" cy="5902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4582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 flipV="1">
            <a:off x="5257800" y="5516131"/>
            <a:ext cx="5791200" cy="132579"/>
          </a:xfrm>
          <a:custGeom>
            <a:avLst/>
            <a:gdLst/>
            <a:ahLst/>
            <a:cxnLst/>
            <a:rect l="l" t="t" r="r" b="b"/>
            <a:pathLst>
              <a:path w="6893559">
                <a:moveTo>
                  <a:pt x="0" y="0"/>
                </a:moveTo>
                <a:lnTo>
                  <a:pt x="6893179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92000" cy="830580"/>
          </a:xfrm>
          <a:custGeom>
            <a:avLst/>
            <a:gdLst/>
            <a:ahLst/>
            <a:cxnLst/>
            <a:rect l="l" t="t" r="r" b="b"/>
            <a:pathLst>
              <a:path w="12192000" h="830580">
                <a:moveTo>
                  <a:pt x="12192000" y="0"/>
                </a:moveTo>
                <a:lnTo>
                  <a:pt x="0" y="0"/>
                </a:lnTo>
                <a:lnTo>
                  <a:pt x="0" y="692150"/>
                </a:lnTo>
                <a:lnTo>
                  <a:pt x="7057" y="735905"/>
                </a:lnTo>
                <a:lnTo>
                  <a:pt x="26708" y="773905"/>
                </a:lnTo>
                <a:lnTo>
                  <a:pt x="56674" y="803871"/>
                </a:lnTo>
                <a:lnTo>
                  <a:pt x="94675" y="823522"/>
                </a:lnTo>
                <a:lnTo>
                  <a:pt x="138430" y="830579"/>
                </a:lnTo>
                <a:lnTo>
                  <a:pt x="12053570" y="830579"/>
                </a:lnTo>
                <a:lnTo>
                  <a:pt x="12097325" y="823522"/>
                </a:lnTo>
                <a:lnTo>
                  <a:pt x="12135326" y="803871"/>
                </a:lnTo>
                <a:lnTo>
                  <a:pt x="12165292" y="773905"/>
                </a:lnTo>
                <a:lnTo>
                  <a:pt x="12184943" y="735905"/>
                </a:lnTo>
                <a:lnTo>
                  <a:pt x="12192000" y="692150"/>
                </a:lnTo>
                <a:lnTo>
                  <a:pt x="12192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60635" y="155447"/>
            <a:ext cx="1918716" cy="463296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4755" y="91439"/>
            <a:ext cx="2092452" cy="592835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08090" y="91567"/>
            <a:ext cx="1127535" cy="590295"/>
          </a:xfrm>
          <a:prstGeom prst="rect">
            <a:avLst/>
          </a:prstGeom>
        </p:spPr>
      </p:pic>
      <p:sp>
        <p:nvSpPr>
          <p:cNvPr id="9" name="object 2">
            <a:extLst>
              <a:ext uri="{FF2B5EF4-FFF2-40B4-BE49-F238E27FC236}">
                <a16:creationId xmlns:a16="http://schemas.microsoft.com/office/drawing/2014/main" id="{3A1B065A-03AA-4017-A87B-A806C899EA4E}"/>
              </a:ext>
            </a:extLst>
          </p:cNvPr>
          <p:cNvSpPr txBox="1">
            <a:spLocks/>
          </p:cNvSpPr>
          <p:nvPr/>
        </p:nvSpPr>
        <p:spPr>
          <a:xfrm>
            <a:off x="5257800" y="4492379"/>
            <a:ext cx="6019800" cy="10900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000" b="0" i="0" u="sng">
                <a:solidFill>
                  <a:srgbClr val="001F5F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pPr marL="12700" algn="l">
              <a:spcBef>
                <a:spcPts val="100"/>
              </a:spcBef>
            </a:pPr>
            <a:r>
              <a:rPr lang="es-PE" sz="3500" b="1" u="none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Sobre el proceso de racionalización</a:t>
            </a:r>
          </a:p>
        </p:txBody>
      </p:sp>
    </p:spTree>
    <p:extLst>
      <p:ext uri="{BB962C8B-B14F-4D97-AF65-F5344CB8AC3E}">
        <p14:creationId xmlns:p14="http://schemas.microsoft.com/office/powerpoint/2010/main" val="1929285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Rectangle 5">
            <a:extLst>
              <a:ext uri="{FF2B5EF4-FFF2-40B4-BE49-F238E27FC236}">
                <a16:creationId xmlns:a16="http://schemas.microsoft.com/office/drawing/2014/main" id="{DFE35A1C-26DE-4443-A534-F6C0E75E0174}"/>
              </a:ext>
            </a:extLst>
          </p:cNvPr>
          <p:cNvSpPr/>
          <p:nvPr/>
        </p:nvSpPr>
        <p:spPr>
          <a:xfrm>
            <a:off x="5285611" y="3201401"/>
            <a:ext cx="1555419" cy="1590477"/>
          </a:xfrm>
          <a:prstGeom prst="rect">
            <a:avLst/>
          </a:prstGeom>
          <a:solidFill>
            <a:srgbClr val="95A5A6">
              <a:lumMod val="20000"/>
              <a:lumOff val="80000"/>
            </a:srgbClr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spc="-110" dirty="0">
                <a:solidFill>
                  <a:srgbClr val="001F5F"/>
                </a:solidFill>
                <a:latin typeface="Poppins" panose="00000500000000000000" pitchFamily="2" charset="0"/>
                <a:ea typeface="+mj-ea"/>
                <a:cs typeface="Poppins" panose="00000500000000000000" pitchFamily="2" charset="0"/>
              </a:rPr>
              <a:t>Proceso de racionalización</a:t>
            </a:r>
          </a:p>
        </p:txBody>
      </p:sp>
      <p:grpSp>
        <p:nvGrpSpPr>
          <p:cNvPr id="2" name="object 2"/>
          <p:cNvGrpSpPr/>
          <p:nvPr/>
        </p:nvGrpSpPr>
        <p:grpSpPr>
          <a:xfrm>
            <a:off x="0" y="0"/>
            <a:ext cx="12192000" cy="830580"/>
            <a:chOff x="0" y="0"/>
            <a:chExt cx="12192000" cy="83058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2192000" cy="830580"/>
            </a:xfrm>
            <a:custGeom>
              <a:avLst/>
              <a:gdLst/>
              <a:ahLst/>
              <a:cxnLst/>
              <a:rect l="l" t="t" r="r" b="b"/>
              <a:pathLst>
                <a:path w="12192000" h="830580">
                  <a:moveTo>
                    <a:pt x="12192000" y="0"/>
                  </a:moveTo>
                  <a:lnTo>
                    <a:pt x="0" y="0"/>
                  </a:lnTo>
                  <a:lnTo>
                    <a:pt x="0" y="692150"/>
                  </a:lnTo>
                  <a:lnTo>
                    <a:pt x="7057" y="735905"/>
                  </a:lnTo>
                  <a:lnTo>
                    <a:pt x="26708" y="773905"/>
                  </a:lnTo>
                  <a:lnTo>
                    <a:pt x="56674" y="803871"/>
                  </a:lnTo>
                  <a:lnTo>
                    <a:pt x="94675" y="823522"/>
                  </a:lnTo>
                  <a:lnTo>
                    <a:pt x="138430" y="830579"/>
                  </a:lnTo>
                  <a:lnTo>
                    <a:pt x="12053570" y="830579"/>
                  </a:lnTo>
                  <a:lnTo>
                    <a:pt x="12097325" y="823522"/>
                  </a:lnTo>
                  <a:lnTo>
                    <a:pt x="12135326" y="803871"/>
                  </a:lnTo>
                  <a:lnTo>
                    <a:pt x="12165292" y="773905"/>
                  </a:lnTo>
                  <a:lnTo>
                    <a:pt x="12184943" y="735905"/>
                  </a:lnTo>
                  <a:lnTo>
                    <a:pt x="12192000" y="69215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72083" y="172212"/>
              <a:ext cx="1982724" cy="42976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06000" y="172212"/>
              <a:ext cx="1778507" cy="42976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808090" y="91567"/>
              <a:ext cx="1127535" cy="590295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917988" y="1100868"/>
            <a:ext cx="4751806" cy="39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PE" sz="2500" b="1" u="none" spc="-110" dirty="0">
                <a:solidFill>
                  <a:srgbClr val="C0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Proceso de racionalización</a:t>
            </a:r>
            <a:endParaRPr sz="2500" b="1" dirty="0">
              <a:solidFill>
                <a:srgbClr val="C0000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pSp>
        <p:nvGrpSpPr>
          <p:cNvPr id="138" name="Group 55">
            <a:extLst>
              <a:ext uri="{FF2B5EF4-FFF2-40B4-BE49-F238E27FC236}">
                <a16:creationId xmlns:a16="http://schemas.microsoft.com/office/drawing/2014/main" id="{B9FDA90D-18D0-4A12-9896-30A6D8F580F3}"/>
              </a:ext>
            </a:extLst>
          </p:cNvPr>
          <p:cNvGrpSpPr/>
          <p:nvPr/>
        </p:nvGrpSpPr>
        <p:grpSpPr>
          <a:xfrm>
            <a:off x="4319777" y="2133600"/>
            <a:ext cx="3552445" cy="3552444"/>
            <a:chOff x="3727704" y="1566271"/>
            <a:chExt cx="4736593" cy="4736592"/>
          </a:xfrm>
        </p:grpSpPr>
        <p:sp>
          <p:nvSpPr>
            <p:cNvPr id="139" name="Freeform: Shape 16">
              <a:extLst>
                <a:ext uri="{FF2B5EF4-FFF2-40B4-BE49-F238E27FC236}">
                  <a16:creationId xmlns:a16="http://schemas.microsoft.com/office/drawing/2014/main" id="{6212A6AB-8811-40C9-9A6A-3527A49DA563}"/>
                </a:ext>
              </a:extLst>
            </p:cNvPr>
            <p:cNvSpPr/>
            <p:nvPr/>
          </p:nvSpPr>
          <p:spPr>
            <a:xfrm>
              <a:off x="3727704" y="3089948"/>
              <a:ext cx="1348018" cy="2979387"/>
            </a:xfrm>
            <a:custGeom>
              <a:avLst/>
              <a:gdLst>
                <a:gd name="connsiteX0" fmla="*/ 157846 w 1348018"/>
                <a:gd name="connsiteY0" fmla="*/ 0 h 2979387"/>
                <a:gd name="connsiteX1" fmla="*/ 1348018 w 1348018"/>
                <a:gd name="connsiteY1" fmla="*/ 0 h 2979387"/>
                <a:gd name="connsiteX2" fmla="*/ 1348018 w 1348018"/>
                <a:gd name="connsiteY2" fmla="*/ 1689391 h 2979387"/>
                <a:gd name="connsiteX3" fmla="*/ 1348018 w 1348018"/>
                <a:gd name="connsiteY3" fmla="*/ 1778496 h 2979387"/>
                <a:gd name="connsiteX4" fmla="*/ 1348018 w 1348018"/>
                <a:gd name="connsiteY4" fmla="*/ 1865193 h 2979387"/>
                <a:gd name="connsiteX5" fmla="*/ 1348018 w 1348018"/>
                <a:gd name="connsiteY5" fmla="*/ 2979387 h 2979387"/>
                <a:gd name="connsiteX6" fmla="*/ 1239426 w 1348018"/>
                <a:gd name="connsiteY6" fmla="*/ 2927075 h 2979387"/>
                <a:gd name="connsiteX7" fmla="*/ 0 w 1348018"/>
                <a:gd name="connsiteY7" fmla="*/ 844619 h 2979387"/>
                <a:gd name="connsiteX8" fmla="*/ 106474 w 1348018"/>
                <a:gd name="connsiteY8" fmla="*/ 140360 h 2979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48018" h="2979387">
                  <a:moveTo>
                    <a:pt x="157846" y="0"/>
                  </a:moveTo>
                  <a:lnTo>
                    <a:pt x="1348018" y="0"/>
                  </a:lnTo>
                  <a:lnTo>
                    <a:pt x="1348018" y="1689391"/>
                  </a:lnTo>
                  <a:lnTo>
                    <a:pt x="1348018" y="1778496"/>
                  </a:lnTo>
                  <a:lnTo>
                    <a:pt x="1348018" y="1865193"/>
                  </a:lnTo>
                  <a:lnTo>
                    <a:pt x="1348018" y="2979387"/>
                  </a:lnTo>
                  <a:lnTo>
                    <a:pt x="1239426" y="2927075"/>
                  </a:lnTo>
                  <a:cubicBezTo>
                    <a:pt x="501168" y="2526029"/>
                    <a:pt x="0" y="1743851"/>
                    <a:pt x="0" y="844619"/>
                  </a:cubicBezTo>
                  <a:cubicBezTo>
                    <a:pt x="0" y="599374"/>
                    <a:pt x="37277" y="362835"/>
                    <a:pt x="106474" y="140360"/>
                  </a:cubicBezTo>
                  <a:close/>
                </a:path>
              </a:pathLst>
            </a:custGeom>
            <a:solidFill>
              <a:srgbClr val="F39C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120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140" name="Freeform: Shape 14">
              <a:extLst>
                <a:ext uri="{FF2B5EF4-FFF2-40B4-BE49-F238E27FC236}">
                  <a16:creationId xmlns:a16="http://schemas.microsoft.com/office/drawing/2014/main" id="{2D977A5F-FC67-48C4-AC05-C48FDD8DEE13}"/>
                </a:ext>
              </a:extLst>
            </p:cNvPr>
            <p:cNvSpPr/>
            <p:nvPr/>
          </p:nvSpPr>
          <p:spPr>
            <a:xfrm>
              <a:off x="5253792" y="4957252"/>
              <a:ext cx="2975817" cy="1345611"/>
            </a:xfrm>
            <a:custGeom>
              <a:avLst/>
              <a:gdLst>
                <a:gd name="connsiteX0" fmla="*/ 0 w 2975817"/>
                <a:gd name="connsiteY0" fmla="*/ 0 h 1345611"/>
                <a:gd name="connsiteX1" fmla="*/ 1687199 w 2975817"/>
                <a:gd name="connsiteY1" fmla="*/ 0 h 1345611"/>
                <a:gd name="connsiteX2" fmla="*/ 1773722 w 2975817"/>
                <a:gd name="connsiteY2" fmla="*/ 0 h 1345611"/>
                <a:gd name="connsiteX3" fmla="*/ 1861447 w 2975817"/>
                <a:gd name="connsiteY3" fmla="*/ 0 h 1345611"/>
                <a:gd name="connsiteX4" fmla="*/ 2975817 w 2975817"/>
                <a:gd name="connsiteY4" fmla="*/ 0 h 1345611"/>
                <a:gd name="connsiteX5" fmla="*/ 2924665 w 2975817"/>
                <a:gd name="connsiteY5" fmla="*/ 106186 h 1345611"/>
                <a:gd name="connsiteX6" fmla="*/ 842209 w 2975817"/>
                <a:gd name="connsiteY6" fmla="*/ 1345611 h 1345611"/>
                <a:gd name="connsiteX7" fmla="*/ 137950 w 2975817"/>
                <a:gd name="connsiteY7" fmla="*/ 1239137 h 1345611"/>
                <a:gd name="connsiteX8" fmla="*/ 0 w 2975817"/>
                <a:gd name="connsiteY8" fmla="*/ 1188647 h 134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75817" h="1345611">
                  <a:moveTo>
                    <a:pt x="0" y="0"/>
                  </a:moveTo>
                  <a:lnTo>
                    <a:pt x="1687199" y="0"/>
                  </a:lnTo>
                  <a:lnTo>
                    <a:pt x="1773722" y="0"/>
                  </a:lnTo>
                  <a:lnTo>
                    <a:pt x="1861447" y="0"/>
                  </a:lnTo>
                  <a:lnTo>
                    <a:pt x="2975817" y="0"/>
                  </a:lnTo>
                  <a:lnTo>
                    <a:pt x="2924665" y="106186"/>
                  </a:lnTo>
                  <a:cubicBezTo>
                    <a:pt x="2523619" y="844443"/>
                    <a:pt x="1741441" y="1345611"/>
                    <a:pt x="842209" y="1345611"/>
                  </a:cubicBezTo>
                  <a:cubicBezTo>
                    <a:pt x="596964" y="1345611"/>
                    <a:pt x="360426" y="1308334"/>
                    <a:pt x="137950" y="1239137"/>
                  </a:cubicBezTo>
                  <a:lnTo>
                    <a:pt x="0" y="1188647"/>
                  </a:lnTo>
                  <a:close/>
                </a:path>
              </a:pathLst>
            </a:custGeom>
            <a:solidFill>
              <a:srgbClr val="C039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120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141" name="Freeform: Shape 12">
              <a:extLst>
                <a:ext uri="{FF2B5EF4-FFF2-40B4-BE49-F238E27FC236}">
                  <a16:creationId xmlns:a16="http://schemas.microsoft.com/office/drawing/2014/main" id="{E8B0BF9A-2C3D-4DDB-B261-47E9C625E2DC}"/>
                </a:ext>
              </a:extLst>
            </p:cNvPr>
            <p:cNvSpPr/>
            <p:nvPr/>
          </p:nvSpPr>
          <p:spPr>
            <a:xfrm>
              <a:off x="7116280" y="1799800"/>
              <a:ext cx="1348017" cy="2979385"/>
            </a:xfrm>
            <a:custGeom>
              <a:avLst/>
              <a:gdLst>
                <a:gd name="connsiteX0" fmla="*/ 0 w 1348017"/>
                <a:gd name="connsiteY0" fmla="*/ 0 h 2979385"/>
                <a:gd name="connsiteX1" fmla="*/ 108592 w 1348017"/>
                <a:gd name="connsiteY1" fmla="*/ 52312 h 2979385"/>
                <a:gd name="connsiteX2" fmla="*/ 1348017 w 1348017"/>
                <a:gd name="connsiteY2" fmla="*/ 2134767 h 2979385"/>
                <a:gd name="connsiteX3" fmla="*/ 1241543 w 1348017"/>
                <a:gd name="connsiteY3" fmla="*/ 2839026 h 2979385"/>
                <a:gd name="connsiteX4" fmla="*/ 1190171 w 1348017"/>
                <a:gd name="connsiteY4" fmla="*/ 2979385 h 2979385"/>
                <a:gd name="connsiteX5" fmla="*/ 0 w 1348017"/>
                <a:gd name="connsiteY5" fmla="*/ 2979385 h 2979385"/>
                <a:gd name="connsiteX6" fmla="*/ 0 w 1348017"/>
                <a:gd name="connsiteY6" fmla="*/ 1289995 h 2979385"/>
                <a:gd name="connsiteX7" fmla="*/ 0 w 1348017"/>
                <a:gd name="connsiteY7" fmla="*/ 1202094 h 2979385"/>
                <a:gd name="connsiteX8" fmla="*/ 0 w 1348017"/>
                <a:gd name="connsiteY8" fmla="*/ 1114192 h 2979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48017" h="2979385">
                  <a:moveTo>
                    <a:pt x="0" y="0"/>
                  </a:moveTo>
                  <a:lnTo>
                    <a:pt x="108592" y="52312"/>
                  </a:lnTo>
                  <a:cubicBezTo>
                    <a:pt x="846849" y="453357"/>
                    <a:pt x="1348017" y="1235535"/>
                    <a:pt x="1348017" y="2134767"/>
                  </a:cubicBezTo>
                  <a:cubicBezTo>
                    <a:pt x="1348017" y="2380012"/>
                    <a:pt x="1310740" y="2616551"/>
                    <a:pt x="1241543" y="2839026"/>
                  </a:cubicBezTo>
                  <a:lnTo>
                    <a:pt x="1190171" y="2979385"/>
                  </a:lnTo>
                  <a:lnTo>
                    <a:pt x="0" y="2979385"/>
                  </a:lnTo>
                  <a:lnTo>
                    <a:pt x="0" y="1289995"/>
                  </a:lnTo>
                  <a:lnTo>
                    <a:pt x="0" y="1202094"/>
                  </a:lnTo>
                  <a:lnTo>
                    <a:pt x="0" y="1114192"/>
                  </a:lnTo>
                  <a:close/>
                </a:path>
              </a:pathLst>
            </a:custGeom>
            <a:solidFill>
              <a:srgbClr val="2980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120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142" name="Freeform: Shape 10">
              <a:extLst>
                <a:ext uri="{FF2B5EF4-FFF2-40B4-BE49-F238E27FC236}">
                  <a16:creationId xmlns:a16="http://schemas.microsoft.com/office/drawing/2014/main" id="{988419F5-58B3-4F1B-AD18-BB1676D9B841}"/>
                </a:ext>
              </a:extLst>
            </p:cNvPr>
            <p:cNvSpPr/>
            <p:nvPr/>
          </p:nvSpPr>
          <p:spPr>
            <a:xfrm>
              <a:off x="3960074" y="1566271"/>
              <a:ext cx="2978140" cy="1350423"/>
            </a:xfrm>
            <a:custGeom>
              <a:avLst/>
              <a:gdLst>
                <a:gd name="connsiteX0" fmla="*/ 2135926 w 2978140"/>
                <a:gd name="connsiteY0" fmla="*/ 0 h 1350423"/>
                <a:gd name="connsiteX1" fmla="*/ 2840185 w 2978140"/>
                <a:gd name="connsiteY1" fmla="*/ 106474 h 1350423"/>
                <a:gd name="connsiteX2" fmla="*/ 2978140 w 2978140"/>
                <a:gd name="connsiteY2" fmla="*/ 156966 h 1350423"/>
                <a:gd name="connsiteX3" fmla="*/ 2978140 w 2978140"/>
                <a:gd name="connsiteY3" fmla="*/ 1350423 h 1350423"/>
                <a:gd name="connsiteX4" fmla="*/ 1290941 w 2978140"/>
                <a:gd name="connsiteY4" fmla="*/ 1350423 h 1350423"/>
                <a:gd name="connsiteX5" fmla="*/ 1204418 w 2978140"/>
                <a:gd name="connsiteY5" fmla="*/ 1350423 h 1350423"/>
                <a:gd name="connsiteX6" fmla="*/ 1116694 w 2978140"/>
                <a:gd name="connsiteY6" fmla="*/ 1350423 h 1350423"/>
                <a:gd name="connsiteX7" fmla="*/ 0 w 2978140"/>
                <a:gd name="connsiteY7" fmla="*/ 1350423 h 1350423"/>
                <a:gd name="connsiteX8" fmla="*/ 53471 w 2978140"/>
                <a:gd name="connsiteY8" fmla="*/ 1239426 h 1350423"/>
                <a:gd name="connsiteX9" fmla="*/ 2135926 w 2978140"/>
                <a:gd name="connsiteY9" fmla="*/ 0 h 1350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78140" h="1350423">
                  <a:moveTo>
                    <a:pt x="2135926" y="0"/>
                  </a:moveTo>
                  <a:cubicBezTo>
                    <a:pt x="2381171" y="0"/>
                    <a:pt x="2617710" y="37277"/>
                    <a:pt x="2840185" y="106474"/>
                  </a:cubicBezTo>
                  <a:lnTo>
                    <a:pt x="2978140" y="156966"/>
                  </a:lnTo>
                  <a:lnTo>
                    <a:pt x="2978140" y="1350423"/>
                  </a:lnTo>
                  <a:lnTo>
                    <a:pt x="1290941" y="1350423"/>
                  </a:lnTo>
                  <a:lnTo>
                    <a:pt x="1204418" y="1350423"/>
                  </a:lnTo>
                  <a:lnTo>
                    <a:pt x="1116694" y="1350423"/>
                  </a:lnTo>
                  <a:lnTo>
                    <a:pt x="0" y="1350423"/>
                  </a:lnTo>
                  <a:lnTo>
                    <a:pt x="53471" y="1239426"/>
                  </a:lnTo>
                  <a:cubicBezTo>
                    <a:pt x="454516" y="501168"/>
                    <a:pt x="1236694" y="0"/>
                    <a:pt x="2135926" y="0"/>
                  </a:cubicBezTo>
                  <a:close/>
                </a:path>
              </a:pathLst>
            </a:custGeom>
            <a:solidFill>
              <a:srgbClr val="9BBB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1200" cap="none" spc="0" normalizeH="0" baseline="0" noProof="0">
                <a:ln>
                  <a:noFill/>
                </a:ln>
                <a:solidFill>
                  <a:srgbClr val="95A5A6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</p:grpSp>
      <p:grpSp>
        <p:nvGrpSpPr>
          <p:cNvPr id="144" name="Group 22">
            <a:extLst>
              <a:ext uri="{FF2B5EF4-FFF2-40B4-BE49-F238E27FC236}">
                <a16:creationId xmlns:a16="http://schemas.microsoft.com/office/drawing/2014/main" id="{B68EB6C9-03EB-4DE8-9165-7CE01B7E73B0}"/>
              </a:ext>
            </a:extLst>
          </p:cNvPr>
          <p:cNvGrpSpPr/>
          <p:nvPr/>
        </p:nvGrpSpPr>
        <p:grpSpPr>
          <a:xfrm>
            <a:off x="1396329" y="1893548"/>
            <a:ext cx="2489618" cy="1855796"/>
            <a:chOff x="407368" y="1626582"/>
            <a:chExt cx="2879314" cy="2935060"/>
          </a:xfrm>
        </p:grpSpPr>
        <p:sp>
          <p:nvSpPr>
            <p:cNvPr id="145" name="Rectangle 1">
              <a:extLst>
                <a:ext uri="{FF2B5EF4-FFF2-40B4-BE49-F238E27FC236}">
                  <a16:creationId xmlns:a16="http://schemas.microsoft.com/office/drawing/2014/main" id="{EFFA0D13-5312-4067-A691-1CBA197E8789}"/>
                </a:ext>
              </a:extLst>
            </p:cNvPr>
            <p:cNvSpPr/>
            <p:nvPr/>
          </p:nvSpPr>
          <p:spPr>
            <a:xfrm>
              <a:off x="407368" y="1626582"/>
              <a:ext cx="2879314" cy="584122"/>
            </a:xfrm>
            <a:prstGeom prst="rect">
              <a:avLst/>
            </a:prstGeom>
          </p:spPr>
          <p:txBody>
            <a:bodyPr wrap="square" anchor="b">
              <a:spAutoFit/>
            </a:bodyPr>
            <a:lstStyle/>
            <a:p>
              <a:pPr algn="l" rtl="0"/>
              <a:r>
                <a:rPr lang="da-DK" b="1" kern="1200" dirty="0">
                  <a:solidFill>
                    <a:srgbClr val="9BBB59"/>
                  </a:solidFill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¿Qué es?</a:t>
              </a:r>
            </a:p>
          </p:txBody>
        </p:sp>
        <p:sp>
          <p:nvSpPr>
            <p:cNvPr id="146" name="Rectangle 21">
              <a:extLst>
                <a:ext uri="{FF2B5EF4-FFF2-40B4-BE49-F238E27FC236}">
                  <a16:creationId xmlns:a16="http://schemas.microsoft.com/office/drawing/2014/main" id="{235259C1-CF54-45B8-BBEF-77F086DBD70F}"/>
                </a:ext>
              </a:extLst>
            </p:cNvPr>
            <p:cNvSpPr/>
            <p:nvPr/>
          </p:nvSpPr>
          <p:spPr>
            <a:xfrm>
              <a:off x="407369" y="2273830"/>
              <a:ext cx="2879313" cy="228781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s-MX" sz="1100" dirty="0">
                  <a:solidFill>
                    <a:srgbClr val="002060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La racionalización de plazas en las II. EE. de Educación Básica (EB) y CETPRO es un proceso obligatorio y prioritario orientado a optimizar la asignación de plazas, en función a las necesidades reales y verificadas del servicio educativo.</a:t>
              </a:r>
            </a:p>
          </p:txBody>
        </p:sp>
      </p:grpSp>
      <p:grpSp>
        <p:nvGrpSpPr>
          <p:cNvPr id="147" name="Group 23">
            <a:extLst>
              <a:ext uri="{FF2B5EF4-FFF2-40B4-BE49-F238E27FC236}">
                <a16:creationId xmlns:a16="http://schemas.microsoft.com/office/drawing/2014/main" id="{1ECD5901-46D4-4D69-BD54-D2D420E5D707}"/>
              </a:ext>
            </a:extLst>
          </p:cNvPr>
          <p:cNvGrpSpPr/>
          <p:nvPr/>
        </p:nvGrpSpPr>
        <p:grpSpPr>
          <a:xfrm>
            <a:off x="1244062" y="4205029"/>
            <a:ext cx="2902883" cy="2170364"/>
            <a:chOff x="312614" y="1702637"/>
            <a:chExt cx="3350112" cy="2893818"/>
          </a:xfrm>
        </p:grpSpPr>
        <p:sp>
          <p:nvSpPr>
            <p:cNvPr id="148" name="Rectangle 24">
              <a:extLst>
                <a:ext uri="{FF2B5EF4-FFF2-40B4-BE49-F238E27FC236}">
                  <a16:creationId xmlns:a16="http://schemas.microsoft.com/office/drawing/2014/main" id="{8277D195-5488-4C30-9A7C-9DAF50EBA9B3}"/>
                </a:ext>
              </a:extLst>
            </p:cNvPr>
            <p:cNvSpPr/>
            <p:nvPr/>
          </p:nvSpPr>
          <p:spPr>
            <a:xfrm>
              <a:off x="317684" y="1702637"/>
              <a:ext cx="3145583" cy="492442"/>
            </a:xfrm>
            <a:prstGeom prst="rect">
              <a:avLst/>
            </a:prstGeom>
          </p:spPr>
          <p:txBody>
            <a:bodyPr wrap="square" anchor="b">
              <a:spAutoFit/>
            </a:bodyPr>
            <a:lstStyle/>
            <a:p>
              <a:pPr algn="l" rtl="0"/>
              <a:r>
                <a:rPr lang="da-DK" b="1" kern="1200" dirty="0">
                  <a:solidFill>
                    <a:srgbClr val="F39C12"/>
                  </a:solidFill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Periodo de ejecución</a:t>
              </a:r>
              <a:endParaRPr lang="en-US" b="1" kern="1200" dirty="0">
                <a:solidFill>
                  <a:srgbClr val="F39C12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endParaRPr>
            </a:p>
          </p:txBody>
        </p:sp>
        <p:sp>
          <p:nvSpPr>
            <p:cNvPr id="149" name="Rectangle 25">
              <a:extLst>
                <a:ext uri="{FF2B5EF4-FFF2-40B4-BE49-F238E27FC236}">
                  <a16:creationId xmlns:a16="http://schemas.microsoft.com/office/drawing/2014/main" id="{6FE97E0E-E055-412C-B591-CCDF0D70E039}"/>
                </a:ext>
              </a:extLst>
            </p:cNvPr>
            <p:cNvSpPr/>
            <p:nvPr/>
          </p:nvSpPr>
          <p:spPr>
            <a:xfrm>
              <a:off x="312614" y="2216317"/>
              <a:ext cx="3350112" cy="23801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kumimoji="0" lang="es-MX" sz="1100" b="0" i="0" u="none" strike="noStrike" kern="1200" cap="none" spc="4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Se realiza de marzo a junio; sin embargo,</a:t>
              </a:r>
              <a:r>
                <a:rPr lang="es-PE" sz="1100" dirty="0">
                  <a:solidFill>
                    <a:srgbClr val="002060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 cabe recordar que el </a:t>
              </a:r>
              <a:r>
                <a:rPr lang="es-PE" sz="1100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  <a:hlinkClick r:id="rId5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OFICIO_MULTIPLE-00020-2025-MINEDU-VMGI-DIGC-DIF</a:t>
              </a:r>
              <a:r>
                <a:rPr lang="es-PE" sz="11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s-PE" sz="1100" dirty="0">
                  <a:solidFill>
                    <a:srgbClr val="002060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propone el cronograma de </a:t>
              </a:r>
              <a:r>
                <a:rPr lang="es-ES" sz="1100" dirty="0">
                  <a:solidFill>
                    <a:srgbClr val="002060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actividades generales para el presente año 2025</a:t>
              </a:r>
              <a:r>
                <a:rPr lang="es-PE" sz="1100" dirty="0">
                  <a:solidFill>
                    <a:srgbClr val="002060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s-ES" sz="1100" dirty="0">
                  <a:solidFill>
                    <a:srgbClr val="002060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las mismas que deberán ser adecuadas o reajustadas a nivel de actividades específicas por cada UGEL.</a:t>
              </a:r>
              <a:endParaRPr lang="es-PE" sz="1100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  <p:grpSp>
        <p:nvGrpSpPr>
          <p:cNvPr id="150" name="Group 29">
            <a:extLst>
              <a:ext uri="{FF2B5EF4-FFF2-40B4-BE49-F238E27FC236}">
                <a16:creationId xmlns:a16="http://schemas.microsoft.com/office/drawing/2014/main" id="{95546879-3CB3-4A08-8932-5E29C88F2D64}"/>
              </a:ext>
            </a:extLst>
          </p:cNvPr>
          <p:cNvGrpSpPr/>
          <p:nvPr/>
        </p:nvGrpSpPr>
        <p:grpSpPr>
          <a:xfrm>
            <a:off x="8285714" y="1949580"/>
            <a:ext cx="2330815" cy="1526607"/>
            <a:chOff x="407369" y="1715681"/>
            <a:chExt cx="2879314" cy="2035476"/>
          </a:xfrm>
        </p:grpSpPr>
        <p:sp>
          <p:nvSpPr>
            <p:cNvPr id="151" name="Rectangle 33">
              <a:extLst>
                <a:ext uri="{FF2B5EF4-FFF2-40B4-BE49-F238E27FC236}">
                  <a16:creationId xmlns:a16="http://schemas.microsoft.com/office/drawing/2014/main" id="{E5CF9984-D337-47AB-8ED0-831CC6A0387D}"/>
                </a:ext>
              </a:extLst>
            </p:cNvPr>
            <p:cNvSpPr/>
            <p:nvPr/>
          </p:nvSpPr>
          <p:spPr>
            <a:xfrm>
              <a:off x="883289" y="1715681"/>
              <a:ext cx="1474174" cy="492443"/>
            </a:xfrm>
            <a:prstGeom prst="rect">
              <a:avLst/>
            </a:prstGeom>
          </p:spPr>
          <p:txBody>
            <a:bodyPr wrap="square" anchor="b">
              <a:spAutoFit/>
            </a:bodyPr>
            <a:lstStyle/>
            <a:p>
              <a:pPr algn="r" rtl="0"/>
              <a:r>
                <a:rPr lang="da-DK" b="1" kern="1200" dirty="0">
                  <a:solidFill>
                    <a:srgbClr val="2980B9"/>
                  </a:solidFill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Objetivo    </a:t>
              </a:r>
              <a:endParaRPr lang="en-US" b="1" kern="1200" dirty="0">
                <a:solidFill>
                  <a:srgbClr val="2980B9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endParaRPr>
            </a:p>
          </p:txBody>
        </p:sp>
        <p:sp>
          <p:nvSpPr>
            <p:cNvPr id="152" name="Rectangle 34">
              <a:extLst>
                <a:ext uri="{FF2B5EF4-FFF2-40B4-BE49-F238E27FC236}">
                  <a16:creationId xmlns:a16="http://schemas.microsoft.com/office/drawing/2014/main" id="{E33B6D52-507A-4E92-9816-99CE020E9EBC}"/>
                </a:ext>
              </a:extLst>
            </p:cNvPr>
            <p:cNvSpPr/>
            <p:nvPr/>
          </p:nvSpPr>
          <p:spPr>
            <a:xfrm>
              <a:off x="407369" y="2273829"/>
              <a:ext cx="2879314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s-ES" sz="1100" dirty="0">
                  <a:solidFill>
                    <a:srgbClr val="002060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Garantizar la oportuna y adecuada asignación, distribución y/o reubicación de plazas vacantes y de personal administrativo de las II. EE. de EB y CETPRO.</a:t>
              </a:r>
              <a:endParaRPr lang="es-PE" sz="1100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  <p:grpSp>
        <p:nvGrpSpPr>
          <p:cNvPr id="153" name="Group 30">
            <a:extLst>
              <a:ext uri="{FF2B5EF4-FFF2-40B4-BE49-F238E27FC236}">
                <a16:creationId xmlns:a16="http://schemas.microsoft.com/office/drawing/2014/main" id="{03ACC666-7B83-40E5-8359-8FDA63276048}"/>
              </a:ext>
            </a:extLst>
          </p:cNvPr>
          <p:cNvGrpSpPr/>
          <p:nvPr/>
        </p:nvGrpSpPr>
        <p:grpSpPr>
          <a:xfrm>
            <a:off x="8384388" y="4117011"/>
            <a:ext cx="2289724" cy="1690914"/>
            <a:chOff x="633265" y="1760085"/>
            <a:chExt cx="2879314" cy="2254551"/>
          </a:xfrm>
        </p:grpSpPr>
        <p:sp>
          <p:nvSpPr>
            <p:cNvPr id="154" name="Rectangle 31">
              <a:extLst>
                <a:ext uri="{FF2B5EF4-FFF2-40B4-BE49-F238E27FC236}">
                  <a16:creationId xmlns:a16="http://schemas.microsoft.com/office/drawing/2014/main" id="{789D4E4C-6B6E-4A99-BC5C-0BBBD8743268}"/>
                </a:ext>
              </a:extLst>
            </p:cNvPr>
            <p:cNvSpPr/>
            <p:nvPr/>
          </p:nvSpPr>
          <p:spPr>
            <a:xfrm>
              <a:off x="684935" y="1760085"/>
              <a:ext cx="2490536" cy="492442"/>
            </a:xfrm>
            <a:prstGeom prst="rect">
              <a:avLst/>
            </a:prstGeom>
          </p:spPr>
          <p:txBody>
            <a:bodyPr wrap="square" anchor="b">
              <a:spAutoFit/>
            </a:bodyPr>
            <a:lstStyle/>
            <a:p>
              <a:pPr algn="r" rtl="0"/>
              <a:r>
                <a:rPr lang="da-DK" b="1" kern="1200" dirty="0">
                  <a:solidFill>
                    <a:srgbClr val="C0392B"/>
                  </a:solidFill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Normatividad</a:t>
              </a:r>
              <a:endParaRPr lang="en-US" b="1" kern="1200" dirty="0">
                <a:solidFill>
                  <a:srgbClr val="C0392B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endParaRPr>
            </a:p>
          </p:txBody>
        </p:sp>
        <p:sp>
          <p:nvSpPr>
            <p:cNvPr id="155" name="Rectangle 32">
              <a:extLst>
                <a:ext uri="{FF2B5EF4-FFF2-40B4-BE49-F238E27FC236}">
                  <a16:creationId xmlns:a16="http://schemas.microsoft.com/office/drawing/2014/main" id="{68E9B027-29B3-4622-B643-1B2DEBE246BC}"/>
                </a:ext>
              </a:extLst>
            </p:cNvPr>
            <p:cNvSpPr/>
            <p:nvPr/>
          </p:nvSpPr>
          <p:spPr>
            <a:xfrm>
              <a:off x="633265" y="2311606"/>
              <a:ext cx="2879314" cy="17030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rtl="0"/>
              <a:r>
                <a:rPr lang="es-ES" sz="1100" b="1" dirty="0">
                  <a:solidFill>
                    <a:srgbClr val="002060"/>
                  </a:solidFill>
                  <a:latin typeface="Poppins" panose="00000500000000000000" pitchFamily="2" charset="0"/>
                  <a:ea typeface="Calibri"/>
                  <a:cs typeface="Poppins" panose="00000500000000000000" pitchFamily="2" charset="0"/>
                </a:rPr>
                <a:t>              DS 005-2011-ED</a:t>
              </a:r>
            </a:p>
            <a:p>
              <a:pPr algn="just" rtl="0"/>
              <a:endParaRPr lang="es-ES" sz="1100" b="1" i="0" u="none" strike="noStrike" cap="none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endParaRPr>
            </a:p>
            <a:p>
              <a:pPr algn="just" rtl="0"/>
              <a:r>
                <a:rPr kumimoji="0" lang="es-MX" sz="1100" i="0" u="none" strike="noStrike" kern="1200" cap="none" spc="4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“Normas para el proceso de racionalización de plazas de personal docente y administrativo en las IEP de EB y TP“.</a:t>
              </a:r>
              <a:endParaRPr lang="en-US" sz="1100" kern="1200" dirty="0">
                <a:solidFill>
                  <a:srgbClr val="002060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endParaRPr>
            </a:p>
          </p:txBody>
        </p:sp>
      </p:grpSp>
      <p:pic>
        <p:nvPicPr>
          <p:cNvPr id="156" name="Graphic 37" descr="Puzzle">
            <a:extLst>
              <a:ext uri="{FF2B5EF4-FFF2-40B4-BE49-F238E27FC236}">
                <a16:creationId xmlns:a16="http://schemas.microsoft.com/office/drawing/2014/main" id="{500F6FAA-7333-4E64-9CBE-784835BC3EE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561373" y="3326222"/>
            <a:ext cx="594978" cy="594978"/>
          </a:xfrm>
          <a:prstGeom prst="rect">
            <a:avLst/>
          </a:prstGeom>
        </p:spPr>
      </p:pic>
      <p:pic>
        <p:nvPicPr>
          <p:cNvPr id="157" name="Graphic 39" descr="Magnifying glass">
            <a:extLst>
              <a:ext uri="{FF2B5EF4-FFF2-40B4-BE49-F238E27FC236}">
                <a16:creationId xmlns:a16="http://schemas.microsoft.com/office/drawing/2014/main" id="{AADD2DAD-D1B1-4D68-AB08-0AB1618CFD9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028442" y="2318912"/>
            <a:ext cx="594978" cy="594978"/>
          </a:xfrm>
          <a:prstGeom prst="rect">
            <a:avLst/>
          </a:prstGeom>
        </p:spPr>
      </p:pic>
      <p:pic>
        <p:nvPicPr>
          <p:cNvPr id="158" name="Graphic 43" descr="Fire">
            <a:extLst>
              <a:ext uri="{FF2B5EF4-FFF2-40B4-BE49-F238E27FC236}">
                <a16:creationId xmlns:a16="http://schemas.microsoft.com/office/drawing/2014/main" id="{F238A96D-2A90-4FEA-809B-CD7DD05A284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490853" y="4921429"/>
            <a:ext cx="594978" cy="594978"/>
          </a:xfrm>
          <a:prstGeom prst="rect">
            <a:avLst/>
          </a:prstGeom>
        </p:spPr>
      </p:pic>
      <p:pic>
        <p:nvPicPr>
          <p:cNvPr id="159" name="Graphic 45" descr="Rocket">
            <a:extLst>
              <a:ext uri="{FF2B5EF4-FFF2-40B4-BE49-F238E27FC236}">
                <a16:creationId xmlns:a16="http://schemas.microsoft.com/office/drawing/2014/main" id="{E46BCED4-2048-4F61-B827-4A18849C101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990469" y="3840143"/>
            <a:ext cx="594978" cy="594978"/>
          </a:xfrm>
          <a:prstGeom prst="rect">
            <a:avLst/>
          </a:prstGeom>
        </p:spPr>
      </p:pic>
      <p:sp>
        <p:nvSpPr>
          <p:cNvPr id="160" name="TextBox 46">
            <a:extLst>
              <a:ext uri="{FF2B5EF4-FFF2-40B4-BE49-F238E27FC236}">
                <a16:creationId xmlns:a16="http://schemas.microsoft.com/office/drawing/2014/main" id="{21024FCE-9EE0-43CC-866E-B2D18598BD10}"/>
              </a:ext>
            </a:extLst>
          </p:cNvPr>
          <p:cNvSpPr txBox="1"/>
          <p:nvPr/>
        </p:nvSpPr>
        <p:spPr>
          <a:xfrm>
            <a:off x="5311139" y="2293238"/>
            <a:ext cx="652743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 rtl="0"/>
            <a:r>
              <a:rPr lang="en-US" sz="3600" b="1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n-ea"/>
                <a:cs typeface="+mn-cs"/>
              </a:rPr>
              <a:t>01</a:t>
            </a:r>
          </a:p>
        </p:txBody>
      </p:sp>
      <p:sp>
        <p:nvSpPr>
          <p:cNvPr id="161" name="TextBox 47">
            <a:extLst>
              <a:ext uri="{FF2B5EF4-FFF2-40B4-BE49-F238E27FC236}">
                <a16:creationId xmlns:a16="http://schemas.microsoft.com/office/drawing/2014/main" id="{4E0136A6-7CE9-4911-BCB9-411327F6E80D}"/>
              </a:ext>
            </a:extLst>
          </p:cNvPr>
          <p:cNvSpPr txBox="1"/>
          <p:nvPr/>
        </p:nvSpPr>
        <p:spPr>
          <a:xfrm>
            <a:off x="7009398" y="3111917"/>
            <a:ext cx="652743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 rtl="0"/>
            <a:r>
              <a:rPr lang="en-US" sz="3600" b="1" kern="1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n-ea"/>
                <a:cs typeface="+mn-cs"/>
              </a:rPr>
              <a:t>02</a:t>
            </a:r>
          </a:p>
        </p:txBody>
      </p:sp>
      <p:sp>
        <p:nvSpPr>
          <p:cNvPr id="162" name="TextBox 48">
            <a:extLst>
              <a:ext uri="{FF2B5EF4-FFF2-40B4-BE49-F238E27FC236}">
                <a16:creationId xmlns:a16="http://schemas.microsoft.com/office/drawing/2014/main" id="{D7EAF1D1-19DE-4BFC-88D8-1AA37F8FDA52}"/>
              </a:ext>
            </a:extLst>
          </p:cNvPr>
          <p:cNvSpPr txBox="1"/>
          <p:nvPr/>
        </p:nvSpPr>
        <p:spPr>
          <a:xfrm>
            <a:off x="6133216" y="4895755"/>
            <a:ext cx="652743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 rtl="0"/>
            <a:r>
              <a:rPr lang="en-US" sz="3600" b="1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n-ea"/>
                <a:cs typeface="+mn-cs"/>
              </a:rPr>
              <a:t>03</a:t>
            </a:r>
          </a:p>
        </p:txBody>
      </p:sp>
      <p:sp>
        <p:nvSpPr>
          <p:cNvPr id="163" name="TextBox 49">
            <a:extLst>
              <a:ext uri="{FF2B5EF4-FFF2-40B4-BE49-F238E27FC236}">
                <a16:creationId xmlns:a16="http://schemas.microsoft.com/office/drawing/2014/main" id="{906E2C9A-54A2-4CBA-8624-1C51C12CF51D}"/>
              </a:ext>
            </a:extLst>
          </p:cNvPr>
          <p:cNvSpPr txBox="1"/>
          <p:nvPr/>
        </p:nvSpPr>
        <p:spPr>
          <a:xfrm>
            <a:off x="4563620" y="3965997"/>
            <a:ext cx="652743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 rtl="0"/>
            <a:r>
              <a:rPr lang="en-US" sz="3600" b="1" kern="1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n-ea"/>
                <a:cs typeface="+mn-cs"/>
              </a:rPr>
              <a:t>04</a:t>
            </a:r>
          </a:p>
        </p:txBody>
      </p:sp>
      <p:pic>
        <p:nvPicPr>
          <p:cNvPr id="164" name="Graphic 50" descr="Puzzle">
            <a:extLst>
              <a:ext uri="{FF2B5EF4-FFF2-40B4-BE49-F238E27FC236}">
                <a16:creationId xmlns:a16="http://schemas.microsoft.com/office/drawing/2014/main" id="{11DF0403-A5C4-47FB-9020-3C173E6C0352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812596" y="4197065"/>
            <a:ext cx="385260" cy="385260"/>
          </a:xfrm>
          <a:prstGeom prst="rect">
            <a:avLst/>
          </a:prstGeom>
        </p:spPr>
      </p:pic>
      <p:pic>
        <p:nvPicPr>
          <p:cNvPr id="165" name="Graphic 51" descr="Magnifying glass">
            <a:extLst>
              <a:ext uri="{FF2B5EF4-FFF2-40B4-BE49-F238E27FC236}">
                <a16:creationId xmlns:a16="http://schemas.microsoft.com/office/drawing/2014/main" id="{2676EA3C-B693-4F94-9D8C-13336E58B352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687469" y="1851543"/>
            <a:ext cx="385260" cy="385260"/>
          </a:xfrm>
          <a:prstGeom prst="rect">
            <a:avLst/>
          </a:prstGeom>
        </p:spPr>
      </p:pic>
      <p:pic>
        <p:nvPicPr>
          <p:cNvPr id="166" name="Graphic 52" descr="Fire">
            <a:extLst>
              <a:ext uri="{FF2B5EF4-FFF2-40B4-BE49-F238E27FC236}">
                <a16:creationId xmlns:a16="http://schemas.microsoft.com/office/drawing/2014/main" id="{0F4DAE45-33AF-4FFF-94B7-9F6DC74B4695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8227617" y="4082254"/>
            <a:ext cx="385260" cy="385260"/>
          </a:xfrm>
          <a:prstGeom prst="rect">
            <a:avLst/>
          </a:prstGeom>
        </p:spPr>
      </p:pic>
      <p:pic>
        <p:nvPicPr>
          <p:cNvPr id="167" name="Graphic 53" descr="Rocket">
            <a:extLst>
              <a:ext uri="{FF2B5EF4-FFF2-40B4-BE49-F238E27FC236}">
                <a16:creationId xmlns:a16="http://schemas.microsoft.com/office/drawing/2014/main" id="{077C34EC-C879-443C-B416-CD77918098A1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8285713" y="1982274"/>
            <a:ext cx="385260" cy="385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588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echa: a la derecha 5">
            <a:extLst>
              <a:ext uri="{FF2B5EF4-FFF2-40B4-BE49-F238E27FC236}">
                <a16:creationId xmlns:a16="http://schemas.microsoft.com/office/drawing/2014/main" id="{A083D618-32EA-4A10-A51D-F00418E20783}"/>
              </a:ext>
            </a:extLst>
          </p:cNvPr>
          <p:cNvSpPr/>
          <p:nvPr/>
        </p:nvSpPr>
        <p:spPr>
          <a:xfrm>
            <a:off x="1258333" y="1866124"/>
            <a:ext cx="9483472" cy="150443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5" name="Rectángulo: esquinas redondeadas 24">
            <a:extLst>
              <a:ext uri="{FF2B5EF4-FFF2-40B4-BE49-F238E27FC236}">
                <a16:creationId xmlns:a16="http://schemas.microsoft.com/office/drawing/2014/main" id="{A88918FE-28AE-4281-9B91-049C329C49A1}"/>
              </a:ext>
            </a:extLst>
          </p:cNvPr>
          <p:cNvSpPr/>
          <p:nvPr/>
        </p:nvSpPr>
        <p:spPr>
          <a:xfrm>
            <a:off x="6506364" y="3073298"/>
            <a:ext cx="3399636" cy="1533986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56B25C29-B55C-4A7E-B695-9E4C8C0BF3DE}"/>
              </a:ext>
            </a:extLst>
          </p:cNvPr>
          <p:cNvSpPr/>
          <p:nvPr/>
        </p:nvSpPr>
        <p:spPr>
          <a:xfrm>
            <a:off x="1872889" y="3114231"/>
            <a:ext cx="3381571" cy="924369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390449" y="1220008"/>
            <a:ext cx="5411101" cy="39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s-ES" sz="2500" b="1" u="none" dirty="0">
                <a:solidFill>
                  <a:srgbClr val="C0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Etapas y actores del proceso</a:t>
            </a:r>
            <a:endParaRPr sz="2500" b="1" u="none" dirty="0">
              <a:solidFill>
                <a:srgbClr val="C0000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0" y="0"/>
            <a:ext cx="12192000" cy="830580"/>
            <a:chOff x="0" y="0"/>
            <a:chExt cx="12192000" cy="830580"/>
          </a:xfrm>
        </p:grpSpPr>
        <p:sp>
          <p:nvSpPr>
            <p:cNvPr id="9" name="object 9"/>
            <p:cNvSpPr/>
            <p:nvPr/>
          </p:nvSpPr>
          <p:spPr>
            <a:xfrm>
              <a:off x="0" y="0"/>
              <a:ext cx="12192000" cy="830580"/>
            </a:xfrm>
            <a:custGeom>
              <a:avLst/>
              <a:gdLst/>
              <a:ahLst/>
              <a:cxnLst/>
              <a:rect l="l" t="t" r="r" b="b"/>
              <a:pathLst>
                <a:path w="12192000" h="830580">
                  <a:moveTo>
                    <a:pt x="12192000" y="0"/>
                  </a:moveTo>
                  <a:lnTo>
                    <a:pt x="0" y="0"/>
                  </a:lnTo>
                  <a:lnTo>
                    <a:pt x="0" y="692150"/>
                  </a:lnTo>
                  <a:lnTo>
                    <a:pt x="7057" y="735905"/>
                  </a:lnTo>
                  <a:lnTo>
                    <a:pt x="26708" y="773905"/>
                  </a:lnTo>
                  <a:lnTo>
                    <a:pt x="56674" y="803871"/>
                  </a:lnTo>
                  <a:lnTo>
                    <a:pt x="94675" y="823522"/>
                  </a:lnTo>
                  <a:lnTo>
                    <a:pt x="138430" y="830579"/>
                  </a:lnTo>
                  <a:lnTo>
                    <a:pt x="12053570" y="830579"/>
                  </a:lnTo>
                  <a:lnTo>
                    <a:pt x="12097325" y="823522"/>
                  </a:lnTo>
                  <a:lnTo>
                    <a:pt x="12135326" y="803871"/>
                  </a:lnTo>
                  <a:lnTo>
                    <a:pt x="12165292" y="773905"/>
                  </a:lnTo>
                  <a:lnTo>
                    <a:pt x="12184943" y="735905"/>
                  </a:lnTo>
                  <a:lnTo>
                    <a:pt x="12192000" y="69215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72083" y="199644"/>
              <a:ext cx="1982724" cy="429767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06000" y="216408"/>
              <a:ext cx="1778507" cy="429768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808090" y="91567"/>
              <a:ext cx="1127535" cy="590295"/>
            </a:xfrm>
            <a:prstGeom prst="rect">
              <a:avLst/>
            </a:prstGeom>
          </p:spPr>
        </p:pic>
      </p:grpSp>
      <p:sp>
        <p:nvSpPr>
          <p:cNvPr id="47" name="Google Shape;176;p28">
            <a:extLst>
              <a:ext uri="{FF2B5EF4-FFF2-40B4-BE49-F238E27FC236}">
                <a16:creationId xmlns:a16="http://schemas.microsoft.com/office/drawing/2014/main" id="{F5261037-3E1D-4E8B-B2B9-A0E035C943B5}"/>
              </a:ext>
            </a:extLst>
          </p:cNvPr>
          <p:cNvSpPr txBox="1"/>
          <p:nvPr/>
        </p:nvSpPr>
        <p:spPr>
          <a:xfrm>
            <a:off x="1872889" y="2306262"/>
            <a:ext cx="3381571" cy="59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algn="ctr" rtl="0">
              <a:buClr>
                <a:srgbClr val="000000"/>
              </a:buClr>
              <a:buSzPts val="800"/>
            </a:pPr>
            <a:r>
              <a:rPr lang="es-ES" sz="1200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Comisión Técnica de la </a:t>
            </a:r>
            <a:r>
              <a:rPr lang="es-ES" sz="1200" b="1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Institución Educativa – COTIE </a:t>
            </a:r>
          </a:p>
          <a:p>
            <a:pPr algn="ctr" rtl="0">
              <a:buClr>
                <a:srgbClr val="000000"/>
              </a:buClr>
              <a:buSzPts val="800"/>
            </a:pPr>
            <a:r>
              <a:rPr lang="es-PE" sz="1200" b="1" dirty="0">
                <a:solidFill>
                  <a:srgbClr val="00B050"/>
                </a:solidFill>
                <a:latin typeface="Poppins" panose="00000500000000000000" pitchFamily="2" charset="0"/>
                <a:cs typeface="Poppins" panose="00000500000000000000" pitchFamily="2" charset="0"/>
                <a:sym typeface="Nunito"/>
              </a:rPr>
              <a:t>II.</a:t>
            </a:r>
            <a:r>
              <a:rPr lang="es-PE" sz="1200" b="1" dirty="0">
                <a:solidFill>
                  <a:srgbClr val="00B050"/>
                </a:solidFill>
                <a:latin typeface="Poppins" panose="00000500000000000000" pitchFamily="2" charset="0"/>
                <a:ea typeface="Nunito"/>
                <a:cs typeface="Poppins" panose="00000500000000000000" pitchFamily="2" charset="0"/>
                <a:sym typeface="Nunito"/>
              </a:rPr>
              <a:t>EE. Polidocentes Completas(*)</a:t>
            </a:r>
          </a:p>
        </p:txBody>
      </p:sp>
      <p:sp>
        <p:nvSpPr>
          <p:cNvPr id="60" name="Google Shape;176;p28">
            <a:extLst>
              <a:ext uri="{FF2B5EF4-FFF2-40B4-BE49-F238E27FC236}">
                <a16:creationId xmlns:a16="http://schemas.microsoft.com/office/drawing/2014/main" id="{41437E9C-01EE-430D-98CA-EC10B43F5828}"/>
              </a:ext>
            </a:extLst>
          </p:cNvPr>
          <p:cNvSpPr txBox="1"/>
          <p:nvPr/>
        </p:nvSpPr>
        <p:spPr>
          <a:xfrm>
            <a:off x="6095551" y="2312514"/>
            <a:ext cx="4038598" cy="5986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s-ES" sz="1200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Comisión Técnica de la </a:t>
            </a:r>
            <a:r>
              <a:rPr lang="es-PE" sz="1200" b="1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Unidad Ejecutora - COTUE</a:t>
            </a:r>
          </a:p>
          <a:p>
            <a:pPr algn="ctr" rtl="0">
              <a:buClr>
                <a:srgbClr val="000000"/>
              </a:buClr>
              <a:buSzPts val="800"/>
            </a:pPr>
            <a:r>
              <a:rPr lang="es-PE" sz="1200" b="1" dirty="0">
                <a:solidFill>
                  <a:srgbClr val="00B050"/>
                </a:solidFill>
                <a:latin typeface="Poppins" panose="00000500000000000000" pitchFamily="2" charset="0"/>
                <a:ea typeface="Nunito"/>
                <a:cs typeface="Poppins" panose="00000500000000000000" pitchFamily="2" charset="0"/>
                <a:sym typeface="Nunito"/>
              </a:rPr>
              <a:t>UGEL Unidad ejecutora</a:t>
            </a:r>
          </a:p>
          <a:p>
            <a:pPr algn="ctr" rtl="0">
              <a:buClr>
                <a:srgbClr val="000000"/>
              </a:buClr>
              <a:buSzPts val="800"/>
            </a:pPr>
            <a:r>
              <a:rPr lang="es-PE" sz="1200" b="1" dirty="0">
                <a:solidFill>
                  <a:srgbClr val="00B050"/>
                </a:solidFill>
                <a:latin typeface="Poppins" panose="00000500000000000000" pitchFamily="2" charset="0"/>
                <a:ea typeface="Nunito"/>
                <a:cs typeface="Poppins" panose="00000500000000000000" pitchFamily="2" charset="0"/>
                <a:sym typeface="Nunito"/>
              </a:rPr>
              <a:t>DRE/GRE a cargo de Unidades Operativas</a:t>
            </a:r>
          </a:p>
        </p:txBody>
      </p:sp>
      <p:cxnSp>
        <p:nvCxnSpPr>
          <p:cNvPr id="39" name="Google Shape;163;p28">
            <a:extLst>
              <a:ext uri="{FF2B5EF4-FFF2-40B4-BE49-F238E27FC236}">
                <a16:creationId xmlns:a16="http://schemas.microsoft.com/office/drawing/2014/main" id="{9948A21F-5930-426B-B2E7-A02FF724F4C8}"/>
              </a:ext>
            </a:extLst>
          </p:cNvPr>
          <p:cNvCxnSpPr>
            <a:cxnSpLocks/>
          </p:cNvCxnSpPr>
          <p:nvPr/>
        </p:nvCxnSpPr>
        <p:spPr>
          <a:xfrm flipH="1">
            <a:off x="3526025" y="1984967"/>
            <a:ext cx="1199" cy="294575"/>
          </a:xfrm>
          <a:prstGeom prst="straightConnector1">
            <a:avLst/>
          </a:prstGeom>
          <a:noFill/>
          <a:ln w="28575" cap="flat" cmpd="sng">
            <a:solidFill>
              <a:srgbClr val="A92D77"/>
            </a:solidFill>
            <a:prstDash val="dot"/>
            <a:round/>
            <a:headEnd type="none" w="sm" len="sm"/>
            <a:tailEnd type="none" w="sm" len="sm"/>
          </a:ln>
        </p:spPr>
      </p:cxnSp>
      <p:cxnSp>
        <p:nvCxnSpPr>
          <p:cNvPr id="41" name="Google Shape;165;p28">
            <a:extLst>
              <a:ext uri="{FF2B5EF4-FFF2-40B4-BE49-F238E27FC236}">
                <a16:creationId xmlns:a16="http://schemas.microsoft.com/office/drawing/2014/main" id="{93536EA8-95A1-49AF-BFB8-DE983FBFEBE0}"/>
              </a:ext>
            </a:extLst>
          </p:cNvPr>
          <p:cNvCxnSpPr>
            <a:cxnSpLocks/>
          </p:cNvCxnSpPr>
          <p:nvPr/>
        </p:nvCxnSpPr>
        <p:spPr>
          <a:xfrm>
            <a:off x="8077200" y="2006981"/>
            <a:ext cx="1" cy="305533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dot"/>
            <a:round/>
            <a:headEnd type="none" w="sm" len="sm"/>
            <a:tailEnd type="none" w="sm" len="sm"/>
          </a:ln>
        </p:spPr>
      </p:cxnSp>
      <p:sp>
        <p:nvSpPr>
          <p:cNvPr id="50" name="Google Shape;169;p28">
            <a:extLst>
              <a:ext uri="{FF2B5EF4-FFF2-40B4-BE49-F238E27FC236}">
                <a16:creationId xmlns:a16="http://schemas.microsoft.com/office/drawing/2014/main" id="{A5667F6C-47B8-4ABA-9C0D-D6B9261FDC39}"/>
              </a:ext>
            </a:extLst>
          </p:cNvPr>
          <p:cNvSpPr/>
          <p:nvPr/>
        </p:nvSpPr>
        <p:spPr>
          <a:xfrm>
            <a:off x="3488375" y="1905900"/>
            <a:ext cx="75300" cy="75300"/>
          </a:xfrm>
          <a:prstGeom prst="ellipse">
            <a:avLst/>
          </a:prstGeom>
          <a:solidFill>
            <a:schemeClr val="lt1"/>
          </a:solidFill>
          <a:ln w="1905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220;p28">
            <a:extLst>
              <a:ext uri="{FF2B5EF4-FFF2-40B4-BE49-F238E27FC236}">
                <a16:creationId xmlns:a16="http://schemas.microsoft.com/office/drawing/2014/main" id="{C58A3E07-BB34-4A4D-BC17-AD8A37D56D89}"/>
              </a:ext>
            </a:extLst>
          </p:cNvPr>
          <p:cNvSpPr/>
          <p:nvPr/>
        </p:nvSpPr>
        <p:spPr>
          <a:xfrm>
            <a:off x="8039550" y="1905900"/>
            <a:ext cx="75300" cy="75300"/>
          </a:xfrm>
          <a:prstGeom prst="ellipse">
            <a:avLst/>
          </a:prstGeom>
          <a:solidFill>
            <a:schemeClr val="lt1"/>
          </a:solidFill>
          <a:ln w="1905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899D2B0C-1612-4517-A30A-E0916FB73844}"/>
              </a:ext>
            </a:extLst>
          </p:cNvPr>
          <p:cNvSpPr txBox="1"/>
          <p:nvPr/>
        </p:nvSpPr>
        <p:spPr>
          <a:xfrm>
            <a:off x="1743700" y="5266917"/>
            <a:ext cx="3639948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buClr>
                <a:srgbClr val="000000"/>
              </a:buClr>
              <a:buSzPts val="800"/>
            </a:pPr>
            <a:r>
              <a:rPr lang="es-PE" sz="1100" dirty="0">
                <a:solidFill>
                  <a:srgbClr val="002060"/>
                </a:solidFill>
                <a:latin typeface="Poppins" panose="00000500000000000000" pitchFamily="2" charset="0"/>
                <a:ea typeface="Nunito"/>
                <a:cs typeface="Poppins" panose="00000500000000000000" pitchFamily="2" charset="0"/>
                <a:sym typeface="Nunito"/>
              </a:rPr>
              <a:t>(*) Para el caso de II. EE. </a:t>
            </a:r>
            <a:r>
              <a:rPr lang="es-PE" sz="1100" b="1" dirty="0">
                <a:solidFill>
                  <a:srgbClr val="00B050"/>
                </a:solidFill>
                <a:latin typeface="Poppins" panose="00000500000000000000" pitchFamily="2" charset="0"/>
                <a:cs typeface="Poppins" panose="00000500000000000000" pitchFamily="2" charset="0"/>
                <a:sym typeface="Nunito"/>
              </a:rPr>
              <a:t>Unidocentes y Multigrados </a:t>
            </a:r>
            <a:r>
              <a:rPr lang="es-PE" sz="1100" dirty="0">
                <a:solidFill>
                  <a:srgbClr val="002060"/>
                </a:solidFill>
                <a:latin typeface="Poppins" panose="00000500000000000000" pitchFamily="2" charset="0"/>
                <a:ea typeface="Nunito"/>
                <a:cs typeface="Poppins" panose="00000500000000000000" pitchFamily="2" charset="0"/>
                <a:sym typeface="Nunito"/>
              </a:rPr>
              <a:t>el proceso será asumido por la </a:t>
            </a:r>
            <a:r>
              <a:rPr lang="es-ES" sz="1100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Comisión Técnica de la </a:t>
            </a:r>
            <a:r>
              <a:rPr lang="es-PE" sz="1100" b="1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Unidad Ejecutora –COTUE</a:t>
            </a:r>
            <a:endParaRPr lang="es-PE" sz="1100" b="1" i="0" u="none" strike="noStrike" cap="none" dirty="0">
              <a:solidFill>
                <a:srgbClr val="002060"/>
              </a:solidFill>
              <a:latin typeface="Poppins" panose="00000500000000000000" pitchFamily="2" charset="0"/>
              <a:ea typeface="Nunito"/>
              <a:cs typeface="Poppins" panose="00000500000000000000" pitchFamily="2" charset="0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lang="es-PE" sz="1100" b="1" dirty="0">
              <a:solidFill>
                <a:srgbClr val="00B050"/>
              </a:solidFill>
              <a:latin typeface="Poppins" panose="00000500000000000000" pitchFamily="2" charset="0"/>
              <a:ea typeface="Nunito"/>
              <a:cs typeface="Poppins" panose="00000500000000000000" pitchFamily="2" charset="0"/>
              <a:sym typeface="Nunito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DA9B428C-0D25-4274-A2A9-8A9BBACF98E0}"/>
              </a:ext>
            </a:extLst>
          </p:cNvPr>
          <p:cNvSpPr txBox="1"/>
          <p:nvPr/>
        </p:nvSpPr>
        <p:spPr>
          <a:xfrm>
            <a:off x="2091076" y="3209810"/>
            <a:ext cx="27945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1100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Identificar los cargos y plazas de PA a nivel de IE, estrictamente necesarias para la atención del servicio educativo.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1A9335CD-26BC-43E7-BBEF-1BDB16ACE033}"/>
              </a:ext>
            </a:extLst>
          </p:cNvPr>
          <p:cNvSpPr txBox="1"/>
          <p:nvPr/>
        </p:nvSpPr>
        <p:spPr>
          <a:xfrm>
            <a:off x="6684182" y="3160734"/>
            <a:ext cx="310098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1100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Planificar, ejecutar y monitorear el proceso de racionalización de plazas administrativas de IE.</a:t>
            </a:r>
          </a:p>
          <a:p>
            <a:pPr algn="just"/>
            <a:endParaRPr lang="es-PE" sz="1100" dirty="0">
              <a:solidFill>
                <a:srgbClr val="00206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/>
            <a:r>
              <a:rPr lang="es-PE" sz="1100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Verificar los requerimientos o necesidades de las IE, bajo su jurisdicción. </a:t>
            </a:r>
            <a:r>
              <a:rPr lang="es-PE" sz="110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(literales a) y h) del sub numeral 6.4.1</a:t>
            </a:r>
            <a:endParaRPr lang="es-PE" sz="1100" dirty="0">
              <a:solidFill>
                <a:schemeClr val="tx2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3784D3AA-B398-4057-97D9-21D798D399D3}"/>
              </a:ext>
            </a:extLst>
          </p:cNvPr>
          <p:cNvSpPr txBox="1"/>
          <p:nvPr/>
        </p:nvSpPr>
        <p:spPr>
          <a:xfrm>
            <a:off x="1846452" y="4290900"/>
            <a:ext cx="3381571" cy="895041"/>
          </a:xfrm>
          <a:prstGeom prst="rect">
            <a:avLst/>
          </a:prstGeom>
        </p:spPr>
        <p:txBody>
          <a:bodyPr wrap="square" lIns="0" tIns="8255" rIns="0" bIns="0" rtlCol="0">
            <a:noAutofit/>
          </a:bodyPr>
          <a:lstStyle>
            <a:defPPr>
              <a:defRPr kern="0"/>
            </a:defPPr>
            <a:lvl1pPr marL="12700" marR="22860" lvl="0" indent="0" algn="just" defTabSz="4572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1200" cap="none" spc="-10" normalizeH="0" baseline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+mj-lt"/>
                <a:ea typeface="+mn-ea"/>
                <a:cs typeface="Calibri Light"/>
              </a:defRPr>
            </a:lvl1pPr>
          </a:lstStyle>
          <a:p>
            <a:pPr marL="184150" indent="-171450">
              <a:lnSpc>
                <a:spcPct val="100000"/>
              </a:lnSpc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s-MX" sz="1100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Este comité lo preside el Director de la Institución Educativa, y los demás integrantes los podrás encontrar en el </a:t>
            </a:r>
            <a:r>
              <a:rPr lang="es-MX" sz="1100" b="1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sub numeral 6.2.1 del  artículo 6 del DS 005-2011-ED</a:t>
            </a:r>
            <a:endParaRPr lang="es-MX" sz="1100" b="1" dirty="0">
              <a:solidFill>
                <a:srgbClr val="00206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184150" indent="-17145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s-MX" sz="1100" dirty="0">
              <a:solidFill>
                <a:srgbClr val="00206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8989B07F-6ACE-4C1E-B0CA-B5B7EEF9AE8C}"/>
              </a:ext>
            </a:extLst>
          </p:cNvPr>
          <p:cNvSpPr txBox="1"/>
          <p:nvPr/>
        </p:nvSpPr>
        <p:spPr>
          <a:xfrm>
            <a:off x="6506364" y="4848550"/>
            <a:ext cx="3475836" cy="895041"/>
          </a:xfrm>
          <a:prstGeom prst="rect">
            <a:avLst/>
          </a:prstGeom>
        </p:spPr>
        <p:txBody>
          <a:bodyPr wrap="square" lIns="0" tIns="8255" rIns="0" bIns="0" rtlCol="0">
            <a:noAutofit/>
          </a:bodyPr>
          <a:lstStyle>
            <a:defPPr>
              <a:defRPr kern="0"/>
            </a:defPPr>
            <a:lvl1pPr marL="12700" marR="22860" lvl="0" indent="0" algn="just" defTabSz="4572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1200" cap="none" spc="-10" normalizeH="0" baseline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+mj-lt"/>
                <a:ea typeface="+mn-ea"/>
                <a:cs typeface="Calibri Light"/>
              </a:defRPr>
            </a:lvl1pPr>
          </a:lstStyle>
          <a:p>
            <a:pPr marL="184150" indent="-171450">
              <a:lnSpc>
                <a:spcPct val="100000"/>
              </a:lnSpc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s-MX" sz="1100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Este comité lo preside el </a:t>
            </a:r>
            <a:r>
              <a:rPr lang="es-ES" sz="1100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Director o Jefe del Área de Gestión Institucional</a:t>
            </a:r>
            <a:r>
              <a:rPr lang="es-MX" sz="1100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, y los demás integrantes los podrás encontrar en el </a:t>
            </a:r>
            <a:r>
              <a:rPr lang="es-ES" sz="1100" b="1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sub numeral 6.3.1 del  artículo 6 del DS 005-2011-ED</a:t>
            </a:r>
            <a:endParaRPr lang="es-MX" sz="1100" b="1" dirty="0">
              <a:solidFill>
                <a:srgbClr val="00206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184150" indent="-17145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s-MX" sz="1100" dirty="0">
              <a:solidFill>
                <a:srgbClr val="00206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ángulo: esquinas redondeadas 38">
            <a:extLst>
              <a:ext uri="{FF2B5EF4-FFF2-40B4-BE49-F238E27FC236}">
                <a16:creationId xmlns:a16="http://schemas.microsoft.com/office/drawing/2014/main" id="{153A0191-BA82-411A-B695-FD36342114DE}"/>
              </a:ext>
            </a:extLst>
          </p:cNvPr>
          <p:cNvSpPr/>
          <p:nvPr/>
        </p:nvSpPr>
        <p:spPr>
          <a:xfrm>
            <a:off x="9215729" y="2163112"/>
            <a:ext cx="2232191" cy="3512368"/>
          </a:xfrm>
          <a:prstGeom prst="roundRect">
            <a:avLst>
              <a:gd name="adj" fmla="val 4893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2F243257-D794-4F96-8921-03572934E2FC}"/>
              </a:ext>
            </a:extLst>
          </p:cNvPr>
          <p:cNvCxnSpPr/>
          <p:nvPr/>
        </p:nvCxnSpPr>
        <p:spPr>
          <a:xfrm>
            <a:off x="820275" y="1641396"/>
            <a:ext cx="0" cy="441960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object 8"/>
          <p:cNvGrpSpPr/>
          <p:nvPr/>
        </p:nvGrpSpPr>
        <p:grpSpPr>
          <a:xfrm>
            <a:off x="0" y="0"/>
            <a:ext cx="12192000" cy="830580"/>
            <a:chOff x="0" y="0"/>
            <a:chExt cx="12192000" cy="830580"/>
          </a:xfrm>
        </p:grpSpPr>
        <p:sp>
          <p:nvSpPr>
            <p:cNvPr id="9" name="object 9"/>
            <p:cNvSpPr/>
            <p:nvPr/>
          </p:nvSpPr>
          <p:spPr>
            <a:xfrm>
              <a:off x="0" y="0"/>
              <a:ext cx="12192000" cy="830580"/>
            </a:xfrm>
            <a:custGeom>
              <a:avLst/>
              <a:gdLst/>
              <a:ahLst/>
              <a:cxnLst/>
              <a:rect l="l" t="t" r="r" b="b"/>
              <a:pathLst>
                <a:path w="12192000" h="830580">
                  <a:moveTo>
                    <a:pt x="12192000" y="0"/>
                  </a:moveTo>
                  <a:lnTo>
                    <a:pt x="0" y="0"/>
                  </a:lnTo>
                  <a:lnTo>
                    <a:pt x="0" y="692150"/>
                  </a:lnTo>
                  <a:lnTo>
                    <a:pt x="7057" y="735905"/>
                  </a:lnTo>
                  <a:lnTo>
                    <a:pt x="26708" y="773905"/>
                  </a:lnTo>
                  <a:lnTo>
                    <a:pt x="56674" y="803871"/>
                  </a:lnTo>
                  <a:lnTo>
                    <a:pt x="94675" y="823522"/>
                  </a:lnTo>
                  <a:lnTo>
                    <a:pt x="138430" y="830579"/>
                  </a:lnTo>
                  <a:lnTo>
                    <a:pt x="12053570" y="830579"/>
                  </a:lnTo>
                  <a:lnTo>
                    <a:pt x="12097325" y="823522"/>
                  </a:lnTo>
                  <a:lnTo>
                    <a:pt x="12135326" y="803871"/>
                  </a:lnTo>
                  <a:lnTo>
                    <a:pt x="12165292" y="773905"/>
                  </a:lnTo>
                  <a:lnTo>
                    <a:pt x="12184943" y="735905"/>
                  </a:lnTo>
                  <a:lnTo>
                    <a:pt x="12192000" y="69215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2083" y="199644"/>
              <a:ext cx="1982724" cy="429767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906000" y="216408"/>
              <a:ext cx="1778507" cy="429768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808090" y="91567"/>
              <a:ext cx="1127535" cy="590295"/>
            </a:xfrm>
            <a:prstGeom prst="rect">
              <a:avLst/>
            </a:prstGeom>
          </p:spPr>
        </p:pic>
      </p:grpSp>
      <p:sp>
        <p:nvSpPr>
          <p:cNvPr id="14" name="Google Shape;177;p2">
            <a:extLst>
              <a:ext uri="{FF2B5EF4-FFF2-40B4-BE49-F238E27FC236}">
                <a16:creationId xmlns:a16="http://schemas.microsoft.com/office/drawing/2014/main" id="{540639C1-65FB-4EEA-9D6D-121577BAF164}"/>
              </a:ext>
            </a:extLst>
          </p:cNvPr>
          <p:cNvSpPr txBox="1">
            <a:spLocks noGrp="1"/>
          </p:cNvSpPr>
          <p:nvPr/>
        </p:nvSpPr>
        <p:spPr>
          <a:xfrm>
            <a:off x="3162300" y="1031501"/>
            <a:ext cx="5867400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1643"/>
              </a:buClr>
              <a:buSzPts val="2400"/>
              <a:buFont typeface="Century Gothic"/>
              <a:buNone/>
              <a:defRPr sz="2400" b="1" i="0" u="none" strike="noStrike" cap="none">
                <a:solidFill>
                  <a:srgbClr val="01164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1643"/>
              </a:buClr>
              <a:buSzPts val="2400"/>
              <a:buFont typeface="Century Gothic"/>
              <a:buNone/>
            </a:pPr>
            <a:r>
              <a:rPr lang="es-ES" sz="2500" dirty="0">
                <a:solidFill>
                  <a:srgbClr val="C0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Reasignación y/o Reubicación</a:t>
            </a:r>
            <a:endParaRPr sz="2500" dirty="0">
              <a:solidFill>
                <a:srgbClr val="C0000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26" name="Google Shape;75;g1dd735fff98_1_0">
            <a:extLst>
              <a:ext uri="{FF2B5EF4-FFF2-40B4-BE49-F238E27FC236}">
                <a16:creationId xmlns:a16="http://schemas.microsoft.com/office/drawing/2014/main" id="{F63878F4-BFBD-4347-B260-C4CF274D6E17}"/>
              </a:ext>
            </a:extLst>
          </p:cNvPr>
          <p:cNvSpPr/>
          <p:nvPr/>
        </p:nvSpPr>
        <p:spPr>
          <a:xfrm>
            <a:off x="9215729" y="2641267"/>
            <a:ext cx="2232192" cy="2854594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2" algn="ctr"/>
            <a:r>
              <a:rPr lang="es-ES" sz="11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El proceso de racionalización busca equilibrar la oferta y demanda educativa utilizando criterios de flexibilidad en función a:</a:t>
            </a:r>
            <a:br>
              <a:rPr lang="es-ES" sz="11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</a:br>
            <a:r>
              <a:rPr lang="es-ES" sz="11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 </a:t>
            </a:r>
            <a:br>
              <a:rPr lang="es-ES" sz="11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</a:br>
            <a:r>
              <a:rPr lang="es-ES" sz="11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(1) La realidad socioeconómica y geográfica</a:t>
            </a:r>
            <a:br>
              <a:rPr lang="es-ES" sz="11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</a:br>
            <a:br>
              <a:rPr lang="es-ES" sz="11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</a:br>
            <a:r>
              <a:rPr lang="es-ES" sz="11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(2) Las condiciones y necesidades pedagógicas</a:t>
            </a:r>
            <a:br>
              <a:rPr lang="es-ES" sz="11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</a:br>
            <a:br>
              <a:rPr lang="es-ES" sz="11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</a:br>
            <a:r>
              <a:rPr lang="es-ES" sz="11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(3) Las limitaciones de infraestructura escolar y recursos humanos.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CF15438-8349-4E43-89AF-B341CEC3CE4B}"/>
              </a:ext>
            </a:extLst>
          </p:cNvPr>
          <p:cNvSpPr/>
          <p:nvPr/>
        </p:nvSpPr>
        <p:spPr>
          <a:xfrm>
            <a:off x="1189082" y="1813618"/>
            <a:ext cx="7555993" cy="43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12DDA3B-5679-4617-8FAF-07BFE39E49DA}"/>
              </a:ext>
            </a:extLst>
          </p:cNvPr>
          <p:cNvSpPr txBox="1"/>
          <p:nvPr/>
        </p:nvSpPr>
        <p:spPr>
          <a:xfrm>
            <a:off x="1377770" y="1901502"/>
            <a:ext cx="71786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La reubicación es el desplazamiento de plazas vacantes declaradas excedentes.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51309688-B7F9-4BEC-BA8D-ECF2D73D916B}"/>
              </a:ext>
            </a:extLst>
          </p:cNvPr>
          <p:cNvSpPr/>
          <p:nvPr/>
        </p:nvSpPr>
        <p:spPr>
          <a:xfrm>
            <a:off x="1196480" y="2391259"/>
            <a:ext cx="7555993" cy="5974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582F08C-DAB0-4147-869E-57EFC40F9783}"/>
              </a:ext>
            </a:extLst>
          </p:cNvPr>
          <p:cNvSpPr txBox="1"/>
          <p:nvPr/>
        </p:nvSpPr>
        <p:spPr>
          <a:xfrm>
            <a:off x="1385168" y="2388513"/>
            <a:ext cx="717861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La reasignación es el desplazamiento del personal, junto con su plaza, declarado excedente. Los criterios para determinar la excedencia de un personal los puedes encontrar en el </a:t>
            </a:r>
            <a:r>
              <a:rPr lang="es-ES" sz="1100" dirty="0">
                <a:solidFill>
                  <a:schemeClr val="tx2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sub numeral 6.4.2.2 de la norma</a:t>
            </a:r>
            <a:endParaRPr lang="es-ES" sz="1100" dirty="0">
              <a:solidFill>
                <a:schemeClr val="tx2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16BE1E40-431F-4636-870C-9EC7EBA52C2A}"/>
              </a:ext>
            </a:extLst>
          </p:cNvPr>
          <p:cNvSpPr/>
          <p:nvPr/>
        </p:nvSpPr>
        <p:spPr>
          <a:xfrm>
            <a:off x="1196480" y="3105889"/>
            <a:ext cx="7555993" cy="6621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7980BFC-2FF6-423B-81E9-7564B1913F46}"/>
              </a:ext>
            </a:extLst>
          </p:cNvPr>
          <p:cNvSpPr txBox="1"/>
          <p:nvPr/>
        </p:nvSpPr>
        <p:spPr>
          <a:xfrm>
            <a:off x="1385168" y="3158485"/>
            <a:ext cx="716940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La reasignación, en el marco del proceso de racionalización, solo aplica al personal que pertenece a la carrera administrativa bajo el régimen laboral del Decreto Legislativo N.° 276, es decir, solo aplica al personal nombrado de dicho régimen. </a:t>
            </a:r>
            <a:r>
              <a:rPr lang="es-ES" sz="1100" dirty="0">
                <a:solidFill>
                  <a:schemeClr val="tx2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(</a:t>
            </a:r>
            <a:r>
              <a:rPr lang="es-ES" sz="1100" dirty="0">
                <a:solidFill>
                  <a:schemeClr val="tx2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revísalo aquí</a:t>
            </a:r>
            <a:r>
              <a:rPr lang="es-ES" sz="11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)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49FD3DC8-9E8A-4FA1-8550-CC85BB1728DC}"/>
              </a:ext>
            </a:extLst>
          </p:cNvPr>
          <p:cNvSpPr/>
          <p:nvPr/>
        </p:nvSpPr>
        <p:spPr>
          <a:xfrm>
            <a:off x="1210476" y="3859856"/>
            <a:ext cx="7555993" cy="43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34D9A246-F174-4CEC-9A04-069C67D77189}"/>
              </a:ext>
            </a:extLst>
          </p:cNvPr>
          <p:cNvSpPr txBox="1"/>
          <p:nvPr/>
        </p:nvSpPr>
        <p:spPr>
          <a:xfrm>
            <a:off x="1391185" y="3863101"/>
            <a:ext cx="72129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Al servidor que no se presente en la fecha de convocatoria al acto público, se le reasignará de oficio. </a:t>
            </a:r>
            <a:r>
              <a:rPr lang="es-ES" sz="1100" dirty="0">
                <a:solidFill>
                  <a:schemeClr val="tx2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(</a:t>
            </a:r>
            <a:r>
              <a:rPr lang="es-ES" sz="1100" dirty="0">
                <a:solidFill>
                  <a:schemeClr val="tx2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revísalo aquí</a:t>
            </a:r>
            <a:r>
              <a:rPr lang="es-ES" sz="11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)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D6C6E41E-4F55-4E3E-9E7B-921A622B64DF}"/>
              </a:ext>
            </a:extLst>
          </p:cNvPr>
          <p:cNvSpPr/>
          <p:nvPr/>
        </p:nvSpPr>
        <p:spPr>
          <a:xfrm>
            <a:off x="1219685" y="4403026"/>
            <a:ext cx="7555993" cy="6621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C8DB5AA-963D-4999-82FE-4AB45C995AC9}"/>
              </a:ext>
            </a:extLst>
          </p:cNvPr>
          <p:cNvSpPr txBox="1"/>
          <p:nvPr/>
        </p:nvSpPr>
        <p:spPr>
          <a:xfrm>
            <a:off x="1408373" y="4455875"/>
            <a:ext cx="716940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La Comisión Técnica debe elaborar: </a:t>
            </a:r>
            <a:r>
              <a:rPr lang="es-ES" sz="1100" dirty="0">
                <a:solidFill>
                  <a:schemeClr val="tx2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(</a:t>
            </a:r>
            <a:r>
              <a:rPr lang="es-ES" sz="1100" dirty="0">
                <a:solidFill>
                  <a:schemeClr val="tx2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revísalo aquí</a:t>
            </a:r>
            <a:r>
              <a:rPr lang="es-ES" sz="11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)</a:t>
            </a:r>
          </a:p>
          <a:p>
            <a:pPr marL="228600" indent="-228600" algn="just">
              <a:buFont typeface="+mj-lt"/>
              <a:buAutoNum type="alphaLcPeriod"/>
            </a:pPr>
            <a:r>
              <a:rPr lang="es-ES" sz="11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Informe del personal a ser reasignado</a:t>
            </a:r>
          </a:p>
          <a:p>
            <a:pPr marL="228600" indent="-228600" algn="just">
              <a:buFont typeface="+mj-lt"/>
              <a:buAutoNum type="alphaLcPeriod"/>
            </a:pPr>
            <a:r>
              <a:rPr lang="es-ES" sz="11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Proyecto de RD de reasignación de dicho personal.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6D7146D9-A361-4DAB-BEAC-3D0E1721A225}"/>
              </a:ext>
            </a:extLst>
          </p:cNvPr>
          <p:cNvSpPr/>
          <p:nvPr/>
        </p:nvSpPr>
        <p:spPr>
          <a:xfrm>
            <a:off x="1200951" y="5193788"/>
            <a:ext cx="7555993" cy="11608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CBBE04D4-FA63-4709-BB16-D53CF4357C79}"/>
              </a:ext>
            </a:extLst>
          </p:cNvPr>
          <p:cNvSpPr txBox="1"/>
          <p:nvPr/>
        </p:nvSpPr>
        <p:spPr>
          <a:xfrm>
            <a:off x="1389639" y="5246638"/>
            <a:ext cx="716940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Las plazas vacantes excedentes se reasignan priorizando las zonas de frontera, área rural y zonas de menor desarrollo relativo, considerando </a:t>
            </a:r>
            <a:r>
              <a:rPr lang="es-ES" sz="1100" dirty="0">
                <a:solidFill>
                  <a:schemeClr val="tx2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(</a:t>
            </a:r>
            <a:r>
              <a:rPr lang="es-ES" sz="1100" dirty="0">
                <a:solidFill>
                  <a:schemeClr val="tx2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revísalo aquí</a:t>
            </a:r>
            <a:r>
              <a:rPr lang="es-ES" sz="11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)</a:t>
            </a:r>
          </a:p>
          <a:p>
            <a:pPr algn="just"/>
            <a:endParaRPr lang="es-ES" sz="300" dirty="0">
              <a:solidFill>
                <a:srgbClr val="002060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</a:endParaRPr>
          </a:p>
          <a:p>
            <a:pPr algn="just"/>
            <a:r>
              <a:rPr lang="es-ES" sz="11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a) En primer lugar:  Al nivel de Educación Inicial, atendiendo la necesidad de incremento de cobertura.</a:t>
            </a:r>
          </a:p>
          <a:p>
            <a:pPr algn="just" defTabSz="719138"/>
            <a:r>
              <a:rPr lang="es-ES" sz="11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b)  En segundo lugar: La necesidad de plazas para las II.EE. creadas mediante Resolución Directoral Regional.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026FE0FC-C12B-4BF9-8FE4-DE819B4EFC40}"/>
              </a:ext>
            </a:extLst>
          </p:cNvPr>
          <p:cNvSpPr/>
          <p:nvPr/>
        </p:nvSpPr>
        <p:spPr>
          <a:xfrm>
            <a:off x="745886" y="1966462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398E6C25-168C-4E02-B4FD-D99D508CBE1D}"/>
              </a:ext>
            </a:extLst>
          </p:cNvPr>
          <p:cNvSpPr/>
          <p:nvPr/>
        </p:nvSpPr>
        <p:spPr>
          <a:xfrm>
            <a:off x="753284" y="2533749"/>
            <a:ext cx="152400" cy="152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0" name="Elipse 29">
            <a:extLst>
              <a:ext uri="{FF2B5EF4-FFF2-40B4-BE49-F238E27FC236}">
                <a16:creationId xmlns:a16="http://schemas.microsoft.com/office/drawing/2014/main" id="{8943C813-876F-4378-8D1A-0F8E343EE486}"/>
              </a:ext>
            </a:extLst>
          </p:cNvPr>
          <p:cNvSpPr/>
          <p:nvPr/>
        </p:nvSpPr>
        <p:spPr>
          <a:xfrm>
            <a:off x="744075" y="3381766"/>
            <a:ext cx="152400" cy="1524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190FE912-58AC-4D28-9540-E9E9DB68150F}"/>
              </a:ext>
            </a:extLst>
          </p:cNvPr>
          <p:cNvSpPr/>
          <p:nvPr/>
        </p:nvSpPr>
        <p:spPr>
          <a:xfrm>
            <a:off x="744075" y="4012345"/>
            <a:ext cx="152400" cy="1524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ABAA5988-0087-43EA-9A42-DD6DD71CBEED}"/>
              </a:ext>
            </a:extLst>
          </p:cNvPr>
          <p:cNvSpPr/>
          <p:nvPr/>
        </p:nvSpPr>
        <p:spPr>
          <a:xfrm>
            <a:off x="744075" y="4679757"/>
            <a:ext cx="152400" cy="152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715DDA0A-5971-46CE-9879-96584454FF2C}"/>
              </a:ext>
            </a:extLst>
          </p:cNvPr>
          <p:cNvSpPr/>
          <p:nvPr/>
        </p:nvSpPr>
        <p:spPr>
          <a:xfrm>
            <a:off x="762000" y="5664318"/>
            <a:ext cx="152400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36" name="Imagen 35">
            <a:extLst>
              <a:ext uri="{FF2B5EF4-FFF2-40B4-BE49-F238E27FC236}">
                <a16:creationId xmlns:a16="http://schemas.microsoft.com/office/drawing/2014/main" id="{04DAC6DF-CBBD-47D1-8331-1450A9802DA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8297" y="1604206"/>
            <a:ext cx="787054" cy="787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9802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35221" y="4455636"/>
            <a:ext cx="7749286" cy="10900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s-ES" sz="3500" b="1" u="none" dirty="0">
                <a:solidFill>
                  <a:schemeClr val="bg1"/>
                </a:solidFill>
                <a:latin typeface="Poppins" panose="00000500000000000000" pitchFamily="2" charset="0"/>
                <a:ea typeface="Trebuchet MS"/>
                <a:cs typeface="Poppins" panose="00000500000000000000" pitchFamily="2" charset="0"/>
                <a:sym typeface="Trebuchet MS"/>
              </a:rPr>
              <a:t>Evaluación de la asignación de plazas y personal administrativo </a:t>
            </a: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92000" cy="830580"/>
          </a:xfrm>
          <a:custGeom>
            <a:avLst/>
            <a:gdLst/>
            <a:ahLst/>
            <a:cxnLst/>
            <a:rect l="l" t="t" r="r" b="b"/>
            <a:pathLst>
              <a:path w="12192000" h="830580">
                <a:moveTo>
                  <a:pt x="12192000" y="0"/>
                </a:moveTo>
                <a:lnTo>
                  <a:pt x="0" y="0"/>
                </a:lnTo>
                <a:lnTo>
                  <a:pt x="0" y="692150"/>
                </a:lnTo>
                <a:lnTo>
                  <a:pt x="7057" y="735905"/>
                </a:lnTo>
                <a:lnTo>
                  <a:pt x="26708" y="773905"/>
                </a:lnTo>
                <a:lnTo>
                  <a:pt x="56674" y="803871"/>
                </a:lnTo>
                <a:lnTo>
                  <a:pt x="94675" y="823522"/>
                </a:lnTo>
                <a:lnTo>
                  <a:pt x="138430" y="830579"/>
                </a:lnTo>
                <a:lnTo>
                  <a:pt x="12053570" y="830579"/>
                </a:lnTo>
                <a:lnTo>
                  <a:pt x="12097325" y="823522"/>
                </a:lnTo>
                <a:lnTo>
                  <a:pt x="12135326" y="803871"/>
                </a:lnTo>
                <a:lnTo>
                  <a:pt x="12165292" y="773905"/>
                </a:lnTo>
                <a:lnTo>
                  <a:pt x="12184943" y="735905"/>
                </a:lnTo>
                <a:lnTo>
                  <a:pt x="12192000" y="692150"/>
                </a:lnTo>
                <a:lnTo>
                  <a:pt x="12192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4568" y="216408"/>
            <a:ext cx="1981200" cy="429768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906000" y="216408"/>
            <a:ext cx="1778507" cy="42976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08090" y="91567"/>
            <a:ext cx="1127535" cy="590295"/>
          </a:xfrm>
          <a:prstGeom prst="rect">
            <a:avLst/>
          </a:prstGeom>
        </p:spPr>
      </p:pic>
      <p:sp>
        <p:nvSpPr>
          <p:cNvPr id="9" name="object 4">
            <a:extLst>
              <a:ext uri="{FF2B5EF4-FFF2-40B4-BE49-F238E27FC236}">
                <a16:creationId xmlns:a16="http://schemas.microsoft.com/office/drawing/2014/main" id="{0D63C249-F143-4F9E-9C06-554AFD0550A8}"/>
              </a:ext>
            </a:extLst>
          </p:cNvPr>
          <p:cNvSpPr/>
          <p:nvPr/>
        </p:nvSpPr>
        <p:spPr>
          <a:xfrm flipV="1">
            <a:off x="3918114" y="5545678"/>
            <a:ext cx="7588085" cy="93122"/>
          </a:xfrm>
          <a:custGeom>
            <a:avLst/>
            <a:gdLst/>
            <a:ahLst/>
            <a:cxnLst/>
            <a:rect l="l" t="t" r="r" b="b"/>
            <a:pathLst>
              <a:path w="6893559">
                <a:moveTo>
                  <a:pt x="0" y="0"/>
                </a:moveTo>
                <a:lnTo>
                  <a:pt x="6893179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49831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78;g1dd735fff98_1_0">
            <a:extLst>
              <a:ext uri="{FF2B5EF4-FFF2-40B4-BE49-F238E27FC236}">
                <a16:creationId xmlns:a16="http://schemas.microsoft.com/office/drawing/2014/main" id="{8E9404EF-803A-4318-890C-3FDD5F42DBA0}"/>
              </a:ext>
            </a:extLst>
          </p:cNvPr>
          <p:cNvSpPr/>
          <p:nvPr/>
        </p:nvSpPr>
        <p:spPr>
          <a:xfrm>
            <a:off x="358687" y="4060227"/>
            <a:ext cx="3660171" cy="367490"/>
          </a:xfrm>
          <a:prstGeom prst="roundRect">
            <a:avLst>
              <a:gd name="adj" fmla="val 16667"/>
            </a:avLst>
          </a:prstGeom>
          <a:solidFill>
            <a:srgbClr val="4472C4">
              <a:lumMod val="20000"/>
              <a:lumOff val="8000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Arial"/>
              </a:rPr>
              <a:t>Oficinista</a:t>
            </a:r>
            <a:endParaRPr kumimoji="0" lang="es-ES" sz="1867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Poppins" panose="00000500000000000000" pitchFamily="2" charset="0"/>
              <a:cs typeface="Poppins" panose="00000500000000000000" pitchFamily="2" charset="0"/>
              <a:sym typeface="Arial"/>
            </a:endParaRPr>
          </a:p>
        </p:txBody>
      </p:sp>
      <p:sp>
        <p:nvSpPr>
          <p:cNvPr id="26" name="Google Shape;78;g1dd735fff98_1_0">
            <a:extLst>
              <a:ext uri="{FF2B5EF4-FFF2-40B4-BE49-F238E27FC236}">
                <a16:creationId xmlns:a16="http://schemas.microsoft.com/office/drawing/2014/main" id="{A0380634-65CB-4929-9BFF-FFE506A385DD}"/>
              </a:ext>
            </a:extLst>
          </p:cNvPr>
          <p:cNvSpPr/>
          <p:nvPr/>
        </p:nvSpPr>
        <p:spPr>
          <a:xfrm>
            <a:off x="358687" y="1945450"/>
            <a:ext cx="3660171" cy="367490"/>
          </a:xfrm>
          <a:prstGeom prst="roundRect">
            <a:avLst>
              <a:gd name="adj" fmla="val 16667"/>
            </a:avLst>
          </a:prstGeom>
          <a:solidFill>
            <a:srgbClr val="4472C4">
              <a:lumMod val="20000"/>
              <a:lumOff val="8000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Arial"/>
              </a:rPr>
              <a:t>Secretario/a</a:t>
            </a:r>
          </a:p>
        </p:txBody>
      </p:sp>
      <p:grpSp>
        <p:nvGrpSpPr>
          <p:cNvPr id="8" name="object 8"/>
          <p:cNvGrpSpPr/>
          <p:nvPr/>
        </p:nvGrpSpPr>
        <p:grpSpPr>
          <a:xfrm>
            <a:off x="0" y="0"/>
            <a:ext cx="12192000" cy="830580"/>
            <a:chOff x="0" y="0"/>
            <a:chExt cx="12192000" cy="830580"/>
          </a:xfrm>
        </p:grpSpPr>
        <p:sp>
          <p:nvSpPr>
            <p:cNvPr id="9" name="object 9"/>
            <p:cNvSpPr/>
            <p:nvPr/>
          </p:nvSpPr>
          <p:spPr>
            <a:xfrm>
              <a:off x="0" y="0"/>
              <a:ext cx="12192000" cy="830580"/>
            </a:xfrm>
            <a:custGeom>
              <a:avLst/>
              <a:gdLst/>
              <a:ahLst/>
              <a:cxnLst/>
              <a:rect l="l" t="t" r="r" b="b"/>
              <a:pathLst>
                <a:path w="12192000" h="830580">
                  <a:moveTo>
                    <a:pt x="12192000" y="0"/>
                  </a:moveTo>
                  <a:lnTo>
                    <a:pt x="0" y="0"/>
                  </a:lnTo>
                  <a:lnTo>
                    <a:pt x="0" y="692150"/>
                  </a:lnTo>
                  <a:lnTo>
                    <a:pt x="7057" y="735905"/>
                  </a:lnTo>
                  <a:lnTo>
                    <a:pt x="26708" y="773905"/>
                  </a:lnTo>
                  <a:lnTo>
                    <a:pt x="56674" y="803871"/>
                  </a:lnTo>
                  <a:lnTo>
                    <a:pt x="94675" y="823522"/>
                  </a:lnTo>
                  <a:lnTo>
                    <a:pt x="138430" y="830579"/>
                  </a:lnTo>
                  <a:lnTo>
                    <a:pt x="12053570" y="830579"/>
                  </a:lnTo>
                  <a:lnTo>
                    <a:pt x="12097325" y="823522"/>
                  </a:lnTo>
                  <a:lnTo>
                    <a:pt x="12135326" y="803871"/>
                  </a:lnTo>
                  <a:lnTo>
                    <a:pt x="12165292" y="773905"/>
                  </a:lnTo>
                  <a:lnTo>
                    <a:pt x="12184943" y="735905"/>
                  </a:lnTo>
                  <a:lnTo>
                    <a:pt x="12192000" y="69215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2083" y="199644"/>
              <a:ext cx="1982724" cy="429767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906000" y="216408"/>
              <a:ext cx="1778507" cy="429768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808090" y="91567"/>
              <a:ext cx="1127535" cy="590295"/>
            </a:xfrm>
            <a:prstGeom prst="rect">
              <a:avLst/>
            </a:prstGeom>
          </p:spPr>
        </p:pic>
      </p:grpSp>
      <p:pic>
        <p:nvPicPr>
          <p:cNvPr id="15" name="Imagen 14" descr="Icono&#10;&#10;Descripción generada automáticamente">
            <a:extLst>
              <a:ext uri="{FF2B5EF4-FFF2-40B4-BE49-F238E27FC236}">
                <a16:creationId xmlns:a16="http://schemas.microsoft.com/office/drawing/2014/main" id="{72CE55A7-0E29-4CCE-BAE0-AD266DA9C49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2491" y="2680744"/>
            <a:ext cx="911728" cy="897337"/>
          </a:xfrm>
          <a:prstGeom prst="rect">
            <a:avLst/>
          </a:prstGeom>
        </p:spPr>
      </p:pic>
      <p:pic>
        <p:nvPicPr>
          <p:cNvPr id="18" name="Imagen 17" descr="Icono&#10;&#10;Descripción generada automáticamente">
            <a:extLst>
              <a:ext uri="{FF2B5EF4-FFF2-40B4-BE49-F238E27FC236}">
                <a16:creationId xmlns:a16="http://schemas.microsoft.com/office/drawing/2014/main" id="{68E3EBE5-3AC2-4F2F-A65B-27B14AE967C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107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6354" y="4807244"/>
            <a:ext cx="912010" cy="907756"/>
          </a:xfrm>
          <a:prstGeom prst="rect">
            <a:avLst/>
          </a:prstGeom>
        </p:spPr>
      </p:pic>
      <p:graphicFrame>
        <p:nvGraphicFramePr>
          <p:cNvPr id="22" name="Tabla 21">
            <a:extLst>
              <a:ext uri="{FF2B5EF4-FFF2-40B4-BE49-F238E27FC236}">
                <a16:creationId xmlns:a16="http://schemas.microsoft.com/office/drawing/2014/main" id="{ACA01334-4254-406D-AF96-EFA396935C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080617"/>
              </p:ext>
            </p:extLst>
          </p:nvPr>
        </p:nvGraphicFramePr>
        <p:xfrm>
          <a:off x="1653251" y="4617720"/>
          <a:ext cx="7185949" cy="914891"/>
        </p:xfrm>
        <a:graphic>
          <a:graphicData uri="http://schemas.openxmlformats.org/drawingml/2006/table">
            <a:tbl>
              <a:tblPr firstRow="1" bandRow="1"/>
              <a:tblGrid>
                <a:gridCol w="1089949">
                  <a:extLst>
                    <a:ext uri="{9D8B030D-6E8A-4147-A177-3AD203B41FA5}">
                      <a16:colId xmlns:a16="http://schemas.microsoft.com/office/drawing/2014/main" val="1800788274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170775194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8167466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76719739"/>
                    </a:ext>
                  </a:extLst>
                </a:gridCol>
              </a:tblGrid>
              <a:tr h="434219"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Tipo de IE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Característica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lvl="0" indent="0" algn="ctr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Criterio de Asignación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Límite de Asignación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8283359"/>
                  </a:ext>
                </a:extLst>
              </a:tr>
              <a:tr h="457691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EBR, EBA, EBE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>
                        <a:buNone/>
                      </a:pPr>
                      <a:r>
                        <a:rPr lang="es-ES" sz="1200" b="0" i="0" u="none" strike="noStrike" kern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ea typeface="+mn-ea"/>
                          <a:cs typeface="Poppins" panose="00000500000000000000" pitchFamily="2" charset="0"/>
                        </a:rPr>
                        <a:t>II. EE. con 10 secciones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71450" lvl="0" indent="-171450" algn="just">
                        <a:buFont typeface="Arial"/>
                        <a:buChar char="•"/>
                      </a:pPr>
                      <a:r>
                        <a:rPr lang="es-ES" sz="1200" b="0" i="0" u="none" strike="noStrike" kern="1200" noProof="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ea typeface="+mn-ea"/>
                          <a:cs typeface="Poppins" panose="00000500000000000000" pitchFamily="2" charset="0"/>
                        </a:rPr>
                        <a:t>01 Oficinista por cada 10 secciones.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0" i="0" u="none" strike="noStrike" noProof="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-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016169"/>
                  </a:ext>
                </a:extLst>
              </a:tr>
            </a:tbl>
          </a:graphicData>
        </a:graphic>
      </p:graphicFrame>
      <p:graphicFrame>
        <p:nvGraphicFramePr>
          <p:cNvPr id="24" name="Tabla 23">
            <a:extLst>
              <a:ext uri="{FF2B5EF4-FFF2-40B4-BE49-F238E27FC236}">
                <a16:creationId xmlns:a16="http://schemas.microsoft.com/office/drawing/2014/main" id="{335ED275-3539-46EB-9742-C9D4175CF7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016642"/>
              </p:ext>
            </p:extLst>
          </p:nvPr>
        </p:nvGraphicFramePr>
        <p:xfrm>
          <a:off x="1663444" y="2514109"/>
          <a:ext cx="7175756" cy="914891"/>
        </p:xfrm>
        <a:graphic>
          <a:graphicData uri="http://schemas.openxmlformats.org/drawingml/2006/table">
            <a:tbl>
              <a:tblPr firstRow="1" bandRow="1"/>
              <a:tblGrid>
                <a:gridCol w="1170382">
                  <a:extLst>
                    <a:ext uri="{9D8B030D-6E8A-4147-A177-3AD203B41FA5}">
                      <a16:colId xmlns:a16="http://schemas.microsoft.com/office/drawing/2014/main" val="1800788274"/>
                    </a:ext>
                  </a:extLst>
                </a:gridCol>
                <a:gridCol w="2119544">
                  <a:extLst>
                    <a:ext uri="{9D8B030D-6E8A-4147-A177-3AD203B41FA5}">
                      <a16:colId xmlns:a16="http://schemas.microsoft.com/office/drawing/2014/main" val="1707751948"/>
                    </a:ext>
                  </a:extLst>
                </a:gridCol>
                <a:gridCol w="2666630">
                  <a:extLst>
                    <a:ext uri="{9D8B030D-6E8A-4147-A177-3AD203B41FA5}">
                      <a16:colId xmlns:a16="http://schemas.microsoft.com/office/drawing/2014/main" val="18167466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76719739"/>
                    </a:ext>
                  </a:extLst>
                </a:gridCol>
              </a:tblGrid>
              <a:tr h="434219"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Tipo de IE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Característica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lvl="0" indent="0" algn="ctr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Criterio de Asignación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 b="1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Límite de Asignación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A5A5A5"/>
                      </a:solidFill>
                    </a:lnT>
                    <a:lnB w="12700" cmpd="sng">
                      <a:solidFill>
                        <a:srgbClr val="A5A5A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8283359"/>
                  </a:ext>
                </a:extLst>
              </a:tr>
              <a:tr h="457691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EBR, EBA y EBE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>
                        <a:buNone/>
                      </a:pPr>
                      <a:r>
                        <a:rPr lang="es-ES" sz="120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II. EE. con 20 secciones o más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71450" lvl="0" indent="-171450" algn="just">
                        <a:buFont typeface="Arial"/>
                        <a:buChar char="•"/>
                      </a:pPr>
                      <a:r>
                        <a:rPr lang="es-ES" sz="1200" b="0" i="0" u="none" strike="noStrike" kern="1200" noProof="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01 Secretario/a</a:t>
                      </a:r>
                      <a:endParaRPr lang="es-ES" sz="1200" b="1" i="0" u="none" strike="noStrike" kern="1200" noProof="0" dirty="0">
                        <a:solidFill>
                          <a:srgbClr val="002060"/>
                        </a:solidFill>
                        <a:latin typeface="Poppins" panose="00000500000000000000" pitchFamily="2" charset="0"/>
                        <a:ea typeface="+mn-ea"/>
                        <a:cs typeface="Poppins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0" i="0" u="none" strike="noStrike" noProof="0" dirty="0">
                          <a:solidFill>
                            <a:srgbClr val="00206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Máximo 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016169"/>
                  </a:ext>
                </a:extLst>
              </a:tr>
            </a:tbl>
          </a:graphicData>
        </a:graphic>
      </p:graphicFrame>
      <p:sp>
        <p:nvSpPr>
          <p:cNvPr id="16" name="Google Shape;73;g1dd735fff98_1_0">
            <a:extLst>
              <a:ext uri="{FF2B5EF4-FFF2-40B4-BE49-F238E27FC236}">
                <a16:creationId xmlns:a16="http://schemas.microsoft.com/office/drawing/2014/main" id="{684F141B-52F9-417F-8665-929EAF349A26}"/>
              </a:ext>
            </a:extLst>
          </p:cNvPr>
          <p:cNvSpPr/>
          <p:nvPr/>
        </p:nvSpPr>
        <p:spPr>
          <a:xfrm>
            <a:off x="9178014" y="2437750"/>
            <a:ext cx="2740477" cy="3074176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073763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 dirty="0">
              <a:solidFill>
                <a:srgbClr val="000000"/>
              </a:solidFill>
              <a:latin typeface="Poppins" panose="00000500000000000000" pitchFamily="2" charset="0"/>
              <a:cs typeface="Poppins" panose="00000500000000000000" pitchFamily="2" charset="0"/>
              <a:sym typeface="Arial"/>
            </a:endParaRPr>
          </a:p>
        </p:txBody>
      </p:sp>
      <p:sp>
        <p:nvSpPr>
          <p:cNvPr id="19" name="Google Shape;80;g1dd735fff98_1_0">
            <a:extLst>
              <a:ext uri="{FF2B5EF4-FFF2-40B4-BE49-F238E27FC236}">
                <a16:creationId xmlns:a16="http://schemas.microsoft.com/office/drawing/2014/main" id="{29F1AF75-C36A-42DC-A94D-3B78BAEFFFFE}"/>
              </a:ext>
            </a:extLst>
          </p:cNvPr>
          <p:cNvSpPr/>
          <p:nvPr/>
        </p:nvSpPr>
        <p:spPr>
          <a:xfrm>
            <a:off x="9403891" y="2651696"/>
            <a:ext cx="1003392" cy="397228"/>
          </a:xfrm>
          <a:prstGeom prst="roundRect">
            <a:avLst>
              <a:gd name="adj" fmla="val 16667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24000" tIns="121900" rIns="240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800" b="1" dirty="0">
                <a:solidFill>
                  <a:schemeClr val="lt1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IE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800" b="1" dirty="0">
                <a:solidFill>
                  <a:schemeClr val="lt1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EBR | EBA | EBE</a:t>
            </a:r>
            <a:endParaRPr lang="es-ES" sz="800" b="1" i="0" u="none" strike="noStrike" cap="none" dirty="0">
              <a:solidFill>
                <a:schemeClr val="lt1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</a:endParaRPr>
          </a:p>
        </p:txBody>
      </p:sp>
      <p:sp>
        <p:nvSpPr>
          <p:cNvPr id="25" name="Google Shape;77;g1dd735fff98_1_0">
            <a:extLst>
              <a:ext uri="{FF2B5EF4-FFF2-40B4-BE49-F238E27FC236}">
                <a16:creationId xmlns:a16="http://schemas.microsoft.com/office/drawing/2014/main" id="{1898D928-4C7B-4DE3-9496-1A29A06C3C16}"/>
              </a:ext>
            </a:extLst>
          </p:cNvPr>
          <p:cNvSpPr/>
          <p:nvPr/>
        </p:nvSpPr>
        <p:spPr>
          <a:xfrm>
            <a:off x="9408985" y="3100669"/>
            <a:ext cx="1003392" cy="504000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8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Con 8 secciones</a:t>
            </a:r>
            <a:endParaRPr sz="800" b="0" i="0" u="none" strike="noStrike" cap="none" dirty="0">
              <a:solidFill>
                <a:srgbClr val="002060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  <a:sym typeface="Calibri"/>
            </a:endParaRPr>
          </a:p>
        </p:txBody>
      </p:sp>
      <p:sp>
        <p:nvSpPr>
          <p:cNvPr id="30" name="Google Shape;77;g1dd735fff98_1_0">
            <a:extLst>
              <a:ext uri="{FF2B5EF4-FFF2-40B4-BE49-F238E27FC236}">
                <a16:creationId xmlns:a16="http://schemas.microsoft.com/office/drawing/2014/main" id="{4A146851-BDC6-4499-A275-1421FBD2A1D9}"/>
              </a:ext>
            </a:extLst>
          </p:cNvPr>
          <p:cNvSpPr/>
          <p:nvPr/>
        </p:nvSpPr>
        <p:spPr>
          <a:xfrm>
            <a:off x="10534397" y="3106218"/>
            <a:ext cx="1264920" cy="502926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800" b="0" i="0" u="none" strike="noStrike" cap="none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N</a:t>
            </a:r>
            <a:r>
              <a:rPr lang="es-ES" sz="8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o le corresponde ni Secretario/a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8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ni Oficinista</a:t>
            </a:r>
          </a:p>
        </p:txBody>
      </p:sp>
      <p:sp>
        <p:nvSpPr>
          <p:cNvPr id="32" name="Google Shape;77;g1dd735fff98_1_0">
            <a:extLst>
              <a:ext uri="{FF2B5EF4-FFF2-40B4-BE49-F238E27FC236}">
                <a16:creationId xmlns:a16="http://schemas.microsoft.com/office/drawing/2014/main" id="{675A585C-957B-4ABD-827C-BDE88E67F992}"/>
              </a:ext>
            </a:extLst>
          </p:cNvPr>
          <p:cNvSpPr/>
          <p:nvPr/>
        </p:nvSpPr>
        <p:spPr>
          <a:xfrm>
            <a:off x="9403891" y="3656414"/>
            <a:ext cx="1003392" cy="504000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8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Con 11 secciones</a:t>
            </a:r>
            <a:endParaRPr sz="800" b="0" i="0" u="none" strike="noStrike" cap="none" dirty="0">
              <a:solidFill>
                <a:srgbClr val="002060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  <a:sym typeface="Calibri"/>
            </a:endParaRPr>
          </a:p>
        </p:txBody>
      </p:sp>
      <p:sp>
        <p:nvSpPr>
          <p:cNvPr id="33" name="Google Shape;77;g1dd735fff98_1_0">
            <a:extLst>
              <a:ext uri="{FF2B5EF4-FFF2-40B4-BE49-F238E27FC236}">
                <a16:creationId xmlns:a16="http://schemas.microsoft.com/office/drawing/2014/main" id="{72740E9E-2FFF-4427-8910-30E5C9FA97C3}"/>
              </a:ext>
            </a:extLst>
          </p:cNvPr>
          <p:cNvSpPr/>
          <p:nvPr/>
        </p:nvSpPr>
        <p:spPr>
          <a:xfrm>
            <a:off x="9403891" y="4212159"/>
            <a:ext cx="1003392" cy="504000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8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Con 20 secciones</a:t>
            </a:r>
            <a:endParaRPr sz="800" b="0" i="0" u="none" strike="noStrike" cap="none" dirty="0">
              <a:solidFill>
                <a:srgbClr val="002060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  <a:sym typeface="Calibri"/>
            </a:endParaRPr>
          </a:p>
        </p:txBody>
      </p:sp>
      <p:sp>
        <p:nvSpPr>
          <p:cNvPr id="34" name="Google Shape;80;g1dd735fff98_1_0">
            <a:extLst>
              <a:ext uri="{FF2B5EF4-FFF2-40B4-BE49-F238E27FC236}">
                <a16:creationId xmlns:a16="http://schemas.microsoft.com/office/drawing/2014/main" id="{D98CE792-D497-4B76-9DCC-FA09017D898C}"/>
              </a:ext>
            </a:extLst>
          </p:cNvPr>
          <p:cNvSpPr/>
          <p:nvPr/>
        </p:nvSpPr>
        <p:spPr>
          <a:xfrm>
            <a:off x="10531975" y="2655824"/>
            <a:ext cx="1264920" cy="397228"/>
          </a:xfrm>
          <a:prstGeom prst="roundRect">
            <a:avLst>
              <a:gd name="adj" fmla="val 16667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24000" tIns="121900" rIns="240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800" b="1" dirty="0">
                <a:solidFill>
                  <a:schemeClr val="lt1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Asignación</a:t>
            </a:r>
            <a:endParaRPr lang="es-ES" sz="800" b="1" i="0" u="none" strike="noStrike" cap="none" dirty="0">
              <a:solidFill>
                <a:schemeClr val="lt1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</a:endParaRPr>
          </a:p>
        </p:txBody>
      </p:sp>
      <p:sp>
        <p:nvSpPr>
          <p:cNvPr id="35" name="Google Shape;77;g1dd735fff98_1_0">
            <a:extLst>
              <a:ext uri="{FF2B5EF4-FFF2-40B4-BE49-F238E27FC236}">
                <a16:creationId xmlns:a16="http://schemas.microsoft.com/office/drawing/2014/main" id="{B3531A44-B4A0-4B8E-ACCE-F38A74AC6B06}"/>
              </a:ext>
            </a:extLst>
          </p:cNvPr>
          <p:cNvSpPr/>
          <p:nvPr/>
        </p:nvSpPr>
        <p:spPr>
          <a:xfrm>
            <a:off x="10534396" y="3662310"/>
            <a:ext cx="1264920" cy="502926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8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01 Oficinista</a:t>
            </a:r>
          </a:p>
        </p:txBody>
      </p:sp>
      <p:sp>
        <p:nvSpPr>
          <p:cNvPr id="36" name="Google Shape;77;g1dd735fff98_1_0">
            <a:extLst>
              <a:ext uri="{FF2B5EF4-FFF2-40B4-BE49-F238E27FC236}">
                <a16:creationId xmlns:a16="http://schemas.microsoft.com/office/drawing/2014/main" id="{8C8A2370-DDB6-41E7-9916-6BFFD397570C}"/>
              </a:ext>
            </a:extLst>
          </p:cNvPr>
          <p:cNvSpPr/>
          <p:nvPr/>
        </p:nvSpPr>
        <p:spPr>
          <a:xfrm>
            <a:off x="10542170" y="4218402"/>
            <a:ext cx="1264920" cy="502926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8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01 Secretario/a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8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02 Oficinista</a:t>
            </a:r>
          </a:p>
        </p:txBody>
      </p:sp>
      <p:sp>
        <p:nvSpPr>
          <p:cNvPr id="37" name="Google Shape;80;g1dd735fff98_1_0">
            <a:extLst>
              <a:ext uri="{FF2B5EF4-FFF2-40B4-BE49-F238E27FC236}">
                <a16:creationId xmlns:a16="http://schemas.microsoft.com/office/drawing/2014/main" id="{B24EB702-3F98-49CC-908E-387DF637027F}"/>
              </a:ext>
            </a:extLst>
          </p:cNvPr>
          <p:cNvSpPr/>
          <p:nvPr/>
        </p:nvSpPr>
        <p:spPr>
          <a:xfrm>
            <a:off x="9685831" y="1966139"/>
            <a:ext cx="1899815" cy="39722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24000" tIns="121900" rIns="240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1400" b="1" dirty="0">
                <a:solidFill>
                  <a:schemeClr val="lt1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CASOS PRÁCTICO</a:t>
            </a:r>
          </a:p>
        </p:txBody>
      </p:sp>
      <p:sp>
        <p:nvSpPr>
          <p:cNvPr id="38" name="Google Shape;77;g1dd735fff98_1_0">
            <a:extLst>
              <a:ext uri="{FF2B5EF4-FFF2-40B4-BE49-F238E27FC236}">
                <a16:creationId xmlns:a16="http://schemas.microsoft.com/office/drawing/2014/main" id="{0F676D51-6AE2-44F4-BC52-712F47C50C4A}"/>
              </a:ext>
            </a:extLst>
          </p:cNvPr>
          <p:cNvSpPr/>
          <p:nvPr/>
        </p:nvSpPr>
        <p:spPr>
          <a:xfrm>
            <a:off x="9403891" y="4767903"/>
            <a:ext cx="1003392" cy="504000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8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Con 43 secciones</a:t>
            </a:r>
            <a:endParaRPr sz="800" b="0" i="0" u="none" strike="noStrike" cap="none" dirty="0">
              <a:solidFill>
                <a:srgbClr val="002060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  <a:sym typeface="Calibri"/>
            </a:endParaRPr>
          </a:p>
        </p:txBody>
      </p:sp>
      <p:sp>
        <p:nvSpPr>
          <p:cNvPr id="39" name="Google Shape;77;g1dd735fff98_1_0">
            <a:extLst>
              <a:ext uri="{FF2B5EF4-FFF2-40B4-BE49-F238E27FC236}">
                <a16:creationId xmlns:a16="http://schemas.microsoft.com/office/drawing/2014/main" id="{7971BB04-CDFA-410C-A1E9-1C8A53B4CC20}"/>
              </a:ext>
            </a:extLst>
          </p:cNvPr>
          <p:cNvSpPr/>
          <p:nvPr/>
        </p:nvSpPr>
        <p:spPr>
          <a:xfrm>
            <a:off x="10542170" y="4774494"/>
            <a:ext cx="1264920" cy="502926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8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01 Secretario/a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800" dirty="0">
                <a:solidFill>
                  <a:srgbClr val="00206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04 Oficinistas</a:t>
            </a:r>
          </a:p>
        </p:txBody>
      </p:sp>
      <p:sp>
        <p:nvSpPr>
          <p:cNvPr id="27" name="Google Shape;177;p2">
            <a:extLst>
              <a:ext uri="{FF2B5EF4-FFF2-40B4-BE49-F238E27FC236}">
                <a16:creationId xmlns:a16="http://schemas.microsoft.com/office/drawing/2014/main" id="{FBED7EA6-92A0-424D-A818-7D7E32AF8EB0}"/>
              </a:ext>
            </a:extLst>
          </p:cNvPr>
          <p:cNvSpPr txBox="1">
            <a:spLocks noGrp="1"/>
          </p:cNvSpPr>
          <p:nvPr/>
        </p:nvSpPr>
        <p:spPr>
          <a:xfrm>
            <a:off x="609600" y="1046015"/>
            <a:ext cx="10976046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1643"/>
              </a:buClr>
              <a:buSzPts val="2400"/>
              <a:buFont typeface="Century Gothic"/>
              <a:buNone/>
              <a:defRPr sz="2400" b="1" i="0" u="none" strike="noStrike" cap="none">
                <a:solidFill>
                  <a:srgbClr val="01164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1643"/>
              </a:buClr>
              <a:buSzPts val="2400"/>
              <a:buFont typeface="Century Gothic"/>
              <a:buNone/>
            </a:pPr>
            <a:r>
              <a:rPr lang="es-ES" dirty="0">
                <a:solidFill>
                  <a:srgbClr val="C00000"/>
                </a:solidFill>
                <a:latin typeface="Poppins" panose="00000500000000000000" pitchFamily="2" charset="0"/>
                <a:ea typeface="Trebuchet MS"/>
                <a:cs typeface="Poppins" panose="00000500000000000000" pitchFamily="2" charset="0"/>
                <a:sym typeface="Trebuchet MS"/>
              </a:rPr>
              <a:t>Criterios de asignación según el DS N°005-2011-ED – II.EE. EB</a:t>
            </a:r>
            <a:endParaRPr lang="es-ES" dirty="0">
              <a:solidFill>
                <a:srgbClr val="C0000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766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FFFF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2821</TotalTime>
  <Words>1916</Words>
  <Application>Microsoft Office PowerPoint</Application>
  <PresentationFormat>Panorámica</PresentationFormat>
  <Paragraphs>239</Paragraphs>
  <Slides>16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5" baseType="lpstr">
      <vt:lpstr>Arial</vt:lpstr>
      <vt:lpstr>Arial Black</vt:lpstr>
      <vt:lpstr>Calibri</vt:lpstr>
      <vt:lpstr>Century Gothic</vt:lpstr>
      <vt:lpstr>Lucida Sans Unicode</vt:lpstr>
      <vt:lpstr>Poppins</vt:lpstr>
      <vt:lpstr>Roboto Black</vt:lpstr>
      <vt:lpstr>Wingdings</vt:lpstr>
      <vt:lpstr>Office Theme</vt:lpstr>
      <vt:lpstr>PROCESO DE RACIONALIZACIÓN DE PLAZAS DE PERSONAL ADMINISTRATIVO EN LAS INSTITUCIONES EDUCATIVAS PÚBLICAS DE EDUCACIÓN BÁSICA Y TÉCNICO PRODUCTIVA – 2025</vt:lpstr>
      <vt:lpstr>Relevancia del personal administrativo</vt:lpstr>
      <vt:lpstr>Personal administrativo en II. EE. públicas</vt:lpstr>
      <vt:lpstr>Presentación de PowerPoint</vt:lpstr>
      <vt:lpstr>Proceso de racionalización</vt:lpstr>
      <vt:lpstr>Etapas y actores del proceso</vt:lpstr>
      <vt:lpstr>Presentación de PowerPoint</vt:lpstr>
      <vt:lpstr>Evaluación de la asignación de plazas y personal administrativo </vt:lpstr>
      <vt:lpstr>Presentación de PowerPoint</vt:lpstr>
      <vt:lpstr>Presentación de PowerPoint</vt:lpstr>
      <vt:lpstr>Presentación de PowerPoint</vt:lpstr>
      <vt:lpstr>Presentación de PowerPoint</vt:lpstr>
      <vt:lpstr>Consideraciones para el cálculo de la brecha</vt:lpstr>
      <vt:lpstr>Presentación de PowerPoint</vt:lpstr>
      <vt:lpstr>Presentación de PowerPoint</vt:lpstr>
      <vt:lpstr>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PORTADA</dc:title>
  <dc:creator>Roberto Flores Consiglieri</dc:creator>
  <cp:lastModifiedBy>ELSA</cp:lastModifiedBy>
  <cp:revision>130</cp:revision>
  <dcterms:created xsi:type="dcterms:W3CDTF">2025-03-04T17:44:30Z</dcterms:created>
  <dcterms:modified xsi:type="dcterms:W3CDTF">2025-03-12T16:55:41Z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2024-08-06T00:00:00Z</vt:filetime>
  </property>
  <property fmtid="{D5CDD505-2E9C-101B-9397-08002B2CF9AE}" pid="3" name="Creator">
    <vt:lpwstr>Microsoft® PowerPoint® LTSC</vt:lpwstr>
  </property>
  <property fmtid="{D5CDD505-2E9C-101B-9397-08002B2CF9AE}" pid="4" name="LastSaved">
    <vt:filetime>2025-03-04T00:00:00Z</vt:filetime>
  </property>
  <property fmtid="{D5CDD505-2E9C-101B-9397-08002B2CF9AE}" pid="5" name="Producer">
    <vt:lpwstr>Microsoft® PowerPoint® LTSC</vt:lpwstr>
  </property>
</Properties>
</file>